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Agrandir Bold" panose="020B0604020202020204" charset="0"/>
      <p:regular r:id="rId36"/>
    </p:embeddedFont>
    <p:embeddedFont>
      <p:font typeface="Agrandir Heavy" panose="020B0604020202020204" charset="0"/>
      <p:regular r:id="rId37"/>
    </p:embeddedFont>
    <p:embeddedFont>
      <p:font typeface="Agrandir Narrow Heavy" panose="020B0604020202020204" charset="0"/>
      <p:regular r:id="rId38"/>
    </p:embeddedFont>
    <p:embeddedFont>
      <p:font typeface="Quicksand" panose="020B0604020202020204" charset="0"/>
      <p:regular r:id="rId39"/>
    </p:embeddedFont>
    <p:embeddedFont>
      <p:font typeface="Quicksand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8"/>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02-May-24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02-May-24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02-May-24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02-May-24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02-May-24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02-May-24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svg"/><Relationship Id="rId7"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svg"/><Relationship Id="rId7"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2.sv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svg"/><Relationship Id="rId7"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5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8.sv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sv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9.sv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0.svg"/><Relationship Id="rId7" Type="http://schemas.openxmlformats.org/officeDocument/2006/relationships/image" Target="../media/image6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3.sv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sv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59.sv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6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5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1.svg"/><Relationship Id="rId5" Type="http://schemas.openxmlformats.org/officeDocument/2006/relationships/image" Target="../media/image4.svg"/><Relationship Id="rId10" Type="http://schemas.openxmlformats.org/officeDocument/2006/relationships/image" Target="../media/image70.png"/><Relationship Id="rId4" Type="http://schemas.openxmlformats.org/officeDocument/2006/relationships/image" Target="../media/image3.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7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sv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0.svg"/><Relationship Id="rId7" Type="http://schemas.openxmlformats.org/officeDocument/2006/relationships/image" Target="../media/image7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79.svg"/></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1.png"/></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0.svg"/><Relationship Id="rId7" Type="http://schemas.openxmlformats.org/officeDocument/2006/relationships/image" Target="../media/image8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5.svg"/></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3" Type="http://schemas.openxmlformats.org/officeDocument/2006/relationships/image" Target="../media/image16.svg"/><Relationship Id="rId18" Type="http://schemas.openxmlformats.org/officeDocument/2006/relationships/image" Target="../media/image11.png"/><Relationship Id="rId26" Type="http://schemas.openxmlformats.org/officeDocument/2006/relationships/image" Target="../media/image21.png"/><Relationship Id="rId39" Type="http://schemas.openxmlformats.org/officeDocument/2006/relationships/image" Target="../media/image101.svg"/><Relationship Id="rId21" Type="http://schemas.openxmlformats.org/officeDocument/2006/relationships/image" Target="../media/image95.svg"/><Relationship Id="rId34" Type="http://schemas.openxmlformats.org/officeDocument/2006/relationships/image" Target="../media/image70.png"/><Relationship Id="rId42" Type="http://schemas.openxmlformats.org/officeDocument/2006/relationships/image" Target="../media/image17.png"/><Relationship Id="rId47" Type="http://schemas.openxmlformats.org/officeDocument/2006/relationships/image" Target="../media/image59.svg"/><Relationship Id="rId50" Type="http://schemas.openxmlformats.org/officeDocument/2006/relationships/image" Target="../media/image108.png"/><Relationship Id="rId55" Type="http://schemas.openxmlformats.org/officeDocument/2006/relationships/image" Target="../media/image113.svg"/><Relationship Id="rId7" Type="http://schemas.openxmlformats.org/officeDocument/2006/relationships/image" Target="../media/image4.svg"/><Relationship Id="rId2" Type="http://schemas.openxmlformats.org/officeDocument/2006/relationships/image" Target="../media/image88.png"/><Relationship Id="rId16" Type="http://schemas.openxmlformats.org/officeDocument/2006/relationships/image" Target="../media/image7.png"/><Relationship Id="rId20" Type="http://schemas.openxmlformats.org/officeDocument/2006/relationships/image" Target="../media/image94.png"/><Relationship Id="rId29" Type="http://schemas.openxmlformats.org/officeDocument/2006/relationships/image" Target="../media/image97.svg"/><Relationship Id="rId41" Type="http://schemas.openxmlformats.org/officeDocument/2006/relationships/image" Target="../media/image103.svg"/><Relationship Id="rId54"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93.svg"/><Relationship Id="rId24" Type="http://schemas.openxmlformats.org/officeDocument/2006/relationships/image" Target="../media/image13.png"/><Relationship Id="rId32" Type="http://schemas.openxmlformats.org/officeDocument/2006/relationships/image" Target="../media/image84.png"/><Relationship Id="rId37" Type="http://schemas.openxmlformats.org/officeDocument/2006/relationships/image" Target="../media/image79.svg"/><Relationship Id="rId40" Type="http://schemas.openxmlformats.org/officeDocument/2006/relationships/image" Target="../media/image102.png"/><Relationship Id="rId45" Type="http://schemas.openxmlformats.org/officeDocument/2006/relationships/image" Target="../media/image105.svg"/><Relationship Id="rId53" Type="http://schemas.openxmlformats.org/officeDocument/2006/relationships/image" Target="../media/image111.svg"/><Relationship Id="rId58" Type="http://schemas.openxmlformats.org/officeDocument/2006/relationships/image" Target="../media/image62.png"/><Relationship Id="rId5" Type="http://schemas.openxmlformats.org/officeDocument/2006/relationships/image" Target="../media/image2.svg"/><Relationship Id="rId15" Type="http://schemas.openxmlformats.org/officeDocument/2006/relationships/image" Target="../media/image6.svg"/><Relationship Id="rId23" Type="http://schemas.openxmlformats.org/officeDocument/2006/relationships/image" Target="../media/image10.svg"/><Relationship Id="rId28" Type="http://schemas.openxmlformats.org/officeDocument/2006/relationships/image" Target="../media/image96.png"/><Relationship Id="rId36" Type="http://schemas.openxmlformats.org/officeDocument/2006/relationships/image" Target="../media/image78.png"/><Relationship Id="rId49" Type="http://schemas.openxmlformats.org/officeDocument/2006/relationships/image" Target="../media/image107.svg"/><Relationship Id="rId57" Type="http://schemas.openxmlformats.org/officeDocument/2006/relationships/image" Target="../media/image115.svg"/><Relationship Id="rId61" Type="http://schemas.openxmlformats.org/officeDocument/2006/relationships/image" Target="../media/image117.svg"/><Relationship Id="rId10" Type="http://schemas.openxmlformats.org/officeDocument/2006/relationships/image" Target="../media/image92.png"/><Relationship Id="rId19" Type="http://schemas.openxmlformats.org/officeDocument/2006/relationships/image" Target="../media/image12.svg"/><Relationship Id="rId31" Type="http://schemas.openxmlformats.org/officeDocument/2006/relationships/image" Target="../media/image99.svg"/><Relationship Id="rId44" Type="http://schemas.openxmlformats.org/officeDocument/2006/relationships/image" Target="../media/image104.png"/><Relationship Id="rId52" Type="http://schemas.openxmlformats.org/officeDocument/2006/relationships/image" Target="../media/image110.png"/><Relationship Id="rId60" Type="http://schemas.openxmlformats.org/officeDocument/2006/relationships/image" Target="../media/image116.png"/><Relationship Id="rId4" Type="http://schemas.openxmlformats.org/officeDocument/2006/relationships/image" Target="../media/image1.png"/><Relationship Id="rId9" Type="http://schemas.openxmlformats.org/officeDocument/2006/relationships/image" Target="../media/image91.svg"/><Relationship Id="rId14" Type="http://schemas.openxmlformats.org/officeDocument/2006/relationships/image" Target="../media/image5.png"/><Relationship Id="rId22" Type="http://schemas.openxmlformats.org/officeDocument/2006/relationships/image" Target="../media/image9.png"/><Relationship Id="rId27" Type="http://schemas.openxmlformats.org/officeDocument/2006/relationships/image" Target="../media/image22.svg"/><Relationship Id="rId30" Type="http://schemas.openxmlformats.org/officeDocument/2006/relationships/image" Target="../media/image98.png"/><Relationship Id="rId35" Type="http://schemas.openxmlformats.org/officeDocument/2006/relationships/image" Target="../media/image71.svg"/><Relationship Id="rId43" Type="http://schemas.openxmlformats.org/officeDocument/2006/relationships/image" Target="../media/image18.svg"/><Relationship Id="rId48" Type="http://schemas.openxmlformats.org/officeDocument/2006/relationships/image" Target="../media/image106.png"/><Relationship Id="rId56" Type="http://schemas.openxmlformats.org/officeDocument/2006/relationships/image" Target="../media/image114.png"/><Relationship Id="rId8" Type="http://schemas.openxmlformats.org/officeDocument/2006/relationships/image" Target="../media/image90.png"/><Relationship Id="rId51" Type="http://schemas.openxmlformats.org/officeDocument/2006/relationships/image" Target="../media/image109.svg"/><Relationship Id="rId3" Type="http://schemas.openxmlformats.org/officeDocument/2006/relationships/image" Target="../media/image89.svg"/><Relationship Id="rId12" Type="http://schemas.openxmlformats.org/officeDocument/2006/relationships/image" Target="../media/image15.png"/><Relationship Id="rId17" Type="http://schemas.openxmlformats.org/officeDocument/2006/relationships/image" Target="../media/image8.svg"/><Relationship Id="rId25" Type="http://schemas.openxmlformats.org/officeDocument/2006/relationships/image" Target="../media/image14.svg"/><Relationship Id="rId33" Type="http://schemas.openxmlformats.org/officeDocument/2006/relationships/image" Target="../media/image85.svg"/><Relationship Id="rId38" Type="http://schemas.openxmlformats.org/officeDocument/2006/relationships/image" Target="../media/image100.png"/><Relationship Id="rId46" Type="http://schemas.openxmlformats.org/officeDocument/2006/relationships/image" Target="../media/image58.png"/><Relationship Id="rId59" Type="http://schemas.openxmlformats.org/officeDocument/2006/relationships/image" Target="../media/image63.sv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4.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grpSp>
        <p:nvGrpSpPr>
          <p:cNvPr id="2" name="Group 2"/>
          <p:cNvGrpSpPr/>
          <p:nvPr/>
        </p:nvGrpSpPr>
        <p:grpSpPr>
          <a:xfrm>
            <a:off x="2245279" y="3203765"/>
            <a:ext cx="9636544" cy="2792455"/>
            <a:chOff x="0" y="0"/>
            <a:chExt cx="12848726" cy="3723273"/>
          </a:xfrm>
        </p:grpSpPr>
        <p:sp>
          <p:nvSpPr>
            <p:cNvPr id="3" name="TextBox 3"/>
            <p:cNvSpPr txBox="1"/>
            <p:nvPr/>
          </p:nvSpPr>
          <p:spPr>
            <a:xfrm>
              <a:off x="0" y="-95250"/>
              <a:ext cx="12848726" cy="2736793"/>
            </a:xfrm>
            <a:prstGeom prst="rect">
              <a:avLst/>
            </a:prstGeom>
          </p:spPr>
          <p:txBody>
            <a:bodyPr lIns="0" tIns="0" rIns="0" bIns="0" rtlCol="0" anchor="t">
              <a:spAutoFit/>
            </a:bodyPr>
            <a:lstStyle/>
            <a:p>
              <a:pPr>
                <a:lnSpc>
                  <a:spcPts val="7349"/>
                </a:lnSpc>
              </a:pPr>
              <a:r>
                <a:rPr lang="en-US" sz="6999">
                  <a:solidFill>
                    <a:srgbClr val="FFBE24"/>
                  </a:solidFill>
                  <a:latin typeface="Agrandir Narrow Heavy"/>
                </a:rPr>
                <a:t>IMDB  DATA </a:t>
              </a:r>
            </a:p>
            <a:p>
              <a:pPr>
                <a:lnSpc>
                  <a:spcPts val="7349"/>
                </a:lnSpc>
              </a:pPr>
              <a:r>
                <a:rPr lang="en-US" sz="6999">
                  <a:solidFill>
                    <a:srgbClr val="FFBE24"/>
                  </a:solidFill>
                  <a:latin typeface="Agrandir Narrow Heavy"/>
                </a:rPr>
                <a:t>ANALYSIS  PROJECT</a:t>
              </a:r>
            </a:p>
          </p:txBody>
        </p:sp>
        <p:sp>
          <p:nvSpPr>
            <p:cNvPr id="4" name="TextBox 4"/>
            <p:cNvSpPr txBox="1"/>
            <p:nvPr/>
          </p:nvSpPr>
          <p:spPr>
            <a:xfrm>
              <a:off x="0" y="2876508"/>
              <a:ext cx="12848726" cy="846765"/>
            </a:xfrm>
            <a:prstGeom prst="rect">
              <a:avLst/>
            </a:prstGeom>
          </p:spPr>
          <p:txBody>
            <a:bodyPr lIns="0" tIns="0" rIns="0" bIns="0" rtlCol="0" anchor="t">
              <a:spAutoFit/>
            </a:bodyPr>
            <a:lstStyle/>
            <a:p>
              <a:pPr>
                <a:lnSpc>
                  <a:spcPts val="4760"/>
                </a:lnSpc>
                <a:spcBef>
                  <a:spcPct val="0"/>
                </a:spcBef>
              </a:pPr>
              <a:endParaRPr/>
            </a:p>
          </p:txBody>
        </p:sp>
      </p:grpSp>
      <p:sp>
        <p:nvSpPr>
          <p:cNvPr id="5" name="Freeform 5"/>
          <p:cNvSpPr/>
          <p:nvPr/>
        </p:nvSpPr>
        <p:spPr>
          <a:xfrm rot="1461065">
            <a:off x="13070021" y="515672"/>
            <a:ext cx="1851965" cy="1692233"/>
          </a:xfrm>
          <a:custGeom>
            <a:avLst/>
            <a:gdLst/>
            <a:ahLst/>
            <a:cxnLst/>
            <a:rect l="l" t="t" r="r" b="b"/>
            <a:pathLst>
              <a:path w="1851965" h="1692233">
                <a:moveTo>
                  <a:pt x="0" y="0"/>
                </a:moveTo>
                <a:lnTo>
                  <a:pt x="1851965" y="0"/>
                </a:lnTo>
                <a:lnTo>
                  <a:pt x="1851965" y="1692232"/>
                </a:lnTo>
                <a:lnTo>
                  <a:pt x="0" y="1692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893798" y="7346680"/>
            <a:ext cx="3452687" cy="2895941"/>
          </a:xfrm>
          <a:custGeom>
            <a:avLst/>
            <a:gdLst/>
            <a:ahLst/>
            <a:cxnLst/>
            <a:rect l="l" t="t" r="r" b="b"/>
            <a:pathLst>
              <a:path w="3452687" h="2895941">
                <a:moveTo>
                  <a:pt x="0" y="0"/>
                </a:moveTo>
                <a:lnTo>
                  <a:pt x="3452686" y="0"/>
                </a:lnTo>
                <a:lnTo>
                  <a:pt x="3452686"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436429">
            <a:off x="17094328" y="1897421"/>
            <a:ext cx="2387344" cy="2612688"/>
          </a:xfrm>
          <a:custGeom>
            <a:avLst/>
            <a:gdLst/>
            <a:ahLst/>
            <a:cxnLst/>
            <a:rect l="l" t="t" r="r" b="b"/>
            <a:pathLst>
              <a:path w="2387344" h="2612688">
                <a:moveTo>
                  <a:pt x="0" y="0"/>
                </a:moveTo>
                <a:lnTo>
                  <a:pt x="2387344" y="0"/>
                </a:lnTo>
                <a:lnTo>
                  <a:pt x="2387344" y="2612688"/>
                </a:lnTo>
                <a:lnTo>
                  <a:pt x="0" y="26126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47207">
            <a:off x="6769978" y="519642"/>
            <a:ext cx="2537185" cy="1652342"/>
          </a:xfrm>
          <a:custGeom>
            <a:avLst/>
            <a:gdLst/>
            <a:ahLst/>
            <a:cxnLst/>
            <a:rect l="l" t="t" r="r" b="b"/>
            <a:pathLst>
              <a:path w="2537185" h="1652342">
                <a:moveTo>
                  <a:pt x="0" y="0"/>
                </a:moveTo>
                <a:lnTo>
                  <a:pt x="2537185" y="0"/>
                </a:lnTo>
                <a:lnTo>
                  <a:pt x="2537185" y="1652342"/>
                </a:lnTo>
                <a:lnTo>
                  <a:pt x="0" y="16523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555794">
            <a:off x="13116671" y="3076518"/>
            <a:ext cx="3002291" cy="4133964"/>
          </a:xfrm>
          <a:custGeom>
            <a:avLst/>
            <a:gdLst/>
            <a:ahLst/>
            <a:cxnLst/>
            <a:rect l="l" t="t" r="r" b="b"/>
            <a:pathLst>
              <a:path w="3002291" h="4133964">
                <a:moveTo>
                  <a:pt x="0" y="0"/>
                </a:moveTo>
                <a:lnTo>
                  <a:pt x="3002291" y="0"/>
                </a:lnTo>
                <a:lnTo>
                  <a:pt x="3002291" y="4133964"/>
                </a:lnTo>
                <a:lnTo>
                  <a:pt x="0" y="41339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1193770">
            <a:off x="15927430" y="7473158"/>
            <a:ext cx="2164583" cy="1531442"/>
          </a:xfrm>
          <a:custGeom>
            <a:avLst/>
            <a:gdLst/>
            <a:ahLst/>
            <a:cxnLst/>
            <a:rect l="l" t="t" r="r" b="b"/>
            <a:pathLst>
              <a:path w="2164583" h="1531442">
                <a:moveTo>
                  <a:pt x="0" y="0"/>
                </a:moveTo>
                <a:lnTo>
                  <a:pt x="2164583" y="0"/>
                </a:lnTo>
                <a:lnTo>
                  <a:pt x="2164583" y="1531442"/>
                </a:lnTo>
                <a:lnTo>
                  <a:pt x="0" y="15314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rot="-377386">
            <a:off x="486129" y="282481"/>
            <a:ext cx="2134745" cy="2121403"/>
          </a:xfrm>
          <a:custGeom>
            <a:avLst/>
            <a:gdLst/>
            <a:ahLst/>
            <a:cxnLst/>
            <a:rect l="l" t="t" r="r" b="b"/>
            <a:pathLst>
              <a:path w="2134745" h="2121403">
                <a:moveTo>
                  <a:pt x="0" y="0"/>
                </a:moveTo>
                <a:lnTo>
                  <a:pt x="2134746" y="0"/>
                </a:lnTo>
                <a:lnTo>
                  <a:pt x="2134746" y="2121404"/>
                </a:lnTo>
                <a:lnTo>
                  <a:pt x="0" y="21214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rot="-1426952">
            <a:off x="6301145" y="6120640"/>
            <a:ext cx="2165363" cy="2059802"/>
          </a:xfrm>
          <a:custGeom>
            <a:avLst/>
            <a:gdLst/>
            <a:ahLst/>
            <a:cxnLst/>
            <a:rect l="l" t="t" r="r" b="b"/>
            <a:pathLst>
              <a:path w="2165363" h="2059802">
                <a:moveTo>
                  <a:pt x="0" y="0"/>
                </a:moveTo>
                <a:lnTo>
                  <a:pt x="2165363" y="0"/>
                </a:lnTo>
                <a:lnTo>
                  <a:pt x="2165363" y="2059802"/>
                </a:lnTo>
                <a:lnTo>
                  <a:pt x="0" y="205980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rot="351411">
            <a:off x="1201856" y="5746726"/>
            <a:ext cx="3057601" cy="3550190"/>
          </a:xfrm>
          <a:custGeom>
            <a:avLst/>
            <a:gdLst/>
            <a:ahLst/>
            <a:cxnLst/>
            <a:rect l="l" t="t" r="r" b="b"/>
            <a:pathLst>
              <a:path w="3057601" h="3550190">
                <a:moveTo>
                  <a:pt x="0" y="0"/>
                </a:moveTo>
                <a:lnTo>
                  <a:pt x="3057602" y="0"/>
                </a:lnTo>
                <a:lnTo>
                  <a:pt x="3057602" y="3550190"/>
                </a:lnTo>
                <a:lnTo>
                  <a:pt x="0" y="355019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079749" y="306533"/>
            <a:ext cx="1851965" cy="1692233"/>
          </a:xfrm>
          <a:custGeom>
            <a:avLst/>
            <a:gdLst/>
            <a:ahLst/>
            <a:cxnLst/>
            <a:rect l="l" t="t" r="r" b="b"/>
            <a:pathLst>
              <a:path w="1851965" h="1692233">
                <a:moveTo>
                  <a:pt x="0" y="0"/>
                </a:moveTo>
                <a:lnTo>
                  <a:pt x="1851965" y="0"/>
                </a:lnTo>
                <a:lnTo>
                  <a:pt x="1851965"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83047" y="4748917"/>
            <a:ext cx="7961327" cy="2500251"/>
          </a:xfrm>
          <a:custGeom>
            <a:avLst/>
            <a:gdLst/>
            <a:ahLst/>
            <a:cxnLst/>
            <a:rect l="l" t="t" r="r" b="b"/>
            <a:pathLst>
              <a:path w="7961327" h="2500251">
                <a:moveTo>
                  <a:pt x="0" y="0"/>
                </a:moveTo>
                <a:lnTo>
                  <a:pt x="7961328" y="0"/>
                </a:lnTo>
                <a:lnTo>
                  <a:pt x="7961328" y="2500251"/>
                </a:lnTo>
                <a:lnTo>
                  <a:pt x="0" y="2500251"/>
                </a:lnTo>
                <a:lnTo>
                  <a:pt x="0" y="0"/>
                </a:lnTo>
                <a:close/>
              </a:path>
            </a:pathLst>
          </a:custGeom>
          <a:blipFill>
            <a:blip r:embed="rId6"/>
            <a:stretch>
              <a:fillRect/>
            </a:stretch>
          </a:blipFill>
        </p:spPr>
      </p:sp>
      <p:sp>
        <p:nvSpPr>
          <p:cNvPr id="5" name="Freeform 5"/>
          <p:cNvSpPr/>
          <p:nvPr/>
        </p:nvSpPr>
        <p:spPr>
          <a:xfrm>
            <a:off x="11824471" y="3931785"/>
            <a:ext cx="3977562" cy="4959676"/>
          </a:xfrm>
          <a:custGeom>
            <a:avLst/>
            <a:gdLst/>
            <a:ahLst/>
            <a:cxnLst/>
            <a:rect l="l" t="t" r="r" b="b"/>
            <a:pathLst>
              <a:path w="3977562" h="4959676">
                <a:moveTo>
                  <a:pt x="0" y="0"/>
                </a:moveTo>
                <a:lnTo>
                  <a:pt x="3977562" y="0"/>
                </a:lnTo>
                <a:lnTo>
                  <a:pt x="3977562" y="4959676"/>
                </a:lnTo>
                <a:lnTo>
                  <a:pt x="0" y="4959676"/>
                </a:lnTo>
                <a:lnTo>
                  <a:pt x="0" y="0"/>
                </a:lnTo>
                <a:close/>
              </a:path>
            </a:pathLst>
          </a:custGeom>
          <a:blipFill>
            <a:blip r:embed="rId7"/>
            <a:stretch>
              <a:fillRect/>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5</a:t>
            </a:r>
          </a:p>
        </p:txBody>
      </p:sp>
      <p:sp>
        <p:nvSpPr>
          <p:cNvPr id="7" name="TextBox 7"/>
          <p:cNvSpPr txBox="1"/>
          <p:nvPr/>
        </p:nvSpPr>
        <p:spPr>
          <a:xfrm>
            <a:off x="4202666" y="2255961"/>
            <a:ext cx="14085334" cy="725412"/>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Find the unique list of the genres present in the data set?</a:t>
            </a:r>
          </a:p>
        </p:txBody>
      </p:sp>
      <p:sp>
        <p:nvSpPr>
          <p:cNvPr id="8" name="TextBox 8"/>
          <p:cNvSpPr txBox="1"/>
          <p:nvPr/>
        </p:nvSpPr>
        <p:spPr>
          <a:xfrm>
            <a:off x="4019616" y="7734943"/>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293268" y="9157193"/>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1193770">
            <a:off x="7378103" y="7979624"/>
            <a:ext cx="3178901" cy="2249073"/>
          </a:xfrm>
          <a:custGeom>
            <a:avLst/>
            <a:gdLst/>
            <a:ahLst/>
            <a:cxnLst/>
            <a:rect l="l" t="t" r="r" b="b"/>
            <a:pathLst>
              <a:path w="3178901" h="2249073">
                <a:moveTo>
                  <a:pt x="0" y="0"/>
                </a:moveTo>
                <a:lnTo>
                  <a:pt x="3178901" y="0"/>
                </a:lnTo>
                <a:lnTo>
                  <a:pt x="3178901" y="2249072"/>
                </a:lnTo>
                <a:lnTo>
                  <a:pt x="0" y="22490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TextBox 2"/>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6</a:t>
            </a:r>
          </a:p>
        </p:txBody>
      </p:sp>
      <p:sp>
        <p:nvSpPr>
          <p:cNvPr id="3" name="Freeform 3"/>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193770">
            <a:off x="13936445" y="-348552"/>
            <a:ext cx="3178209" cy="2248583"/>
          </a:xfrm>
          <a:custGeom>
            <a:avLst/>
            <a:gdLst/>
            <a:ahLst/>
            <a:cxnLst/>
            <a:rect l="l" t="t" r="r" b="b"/>
            <a:pathLst>
              <a:path w="3178209" h="2248583">
                <a:moveTo>
                  <a:pt x="0" y="0"/>
                </a:moveTo>
                <a:lnTo>
                  <a:pt x="3178209" y="0"/>
                </a:lnTo>
                <a:lnTo>
                  <a:pt x="3178209" y="2248583"/>
                </a:lnTo>
                <a:lnTo>
                  <a:pt x="0" y="22485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20009" y="4318426"/>
            <a:ext cx="8500554" cy="4505758"/>
          </a:xfrm>
          <a:custGeom>
            <a:avLst/>
            <a:gdLst/>
            <a:ahLst/>
            <a:cxnLst/>
            <a:rect l="l" t="t" r="r" b="b"/>
            <a:pathLst>
              <a:path w="8500554" h="4505758">
                <a:moveTo>
                  <a:pt x="0" y="0"/>
                </a:moveTo>
                <a:lnTo>
                  <a:pt x="8500554" y="0"/>
                </a:lnTo>
                <a:lnTo>
                  <a:pt x="8500554" y="4505759"/>
                </a:lnTo>
                <a:lnTo>
                  <a:pt x="0" y="4505759"/>
                </a:lnTo>
                <a:lnTo>
                  <a:pt x="0" y="0"/>
                </a:lnTo>
                <a:close/>
              </a:path>
            </a:pathLst>
          </a:custGeom>
          <a:blipFill>
            <a:blip r:embed="rId6"/>
            <a:stretch>
              <a:fillRect/>
            </a:stretch>
          </a:blipFill>
        </p:spPr>
      </p:sp>
      <p:sp>
        <p:nvSpPr>
          <p:cNvPr id="6" name="Freeform 6"/>
          <p:cNvSpPr/>
          <p:nvPr/>
        </p:nvSpPr>
        <p:spPr>
          <a:xfrm>
            <a:off x="10647785" y="5143500"/>
            <a:ext cx="7172624" cy="2076427"/>
          </a:xfrm>
          <a:custGeom>
            <a:avLst/>
            <a:gdLst/>
            <a:ahLst/>
            <a:cxnLst/>
            <a:rect l="l" t="t" r="r" b="b"/>
            <a:pathLst>
              <a:path w="7172624" h="2076427">
                <a:moveTo>
                  <a:pt x="0" y="0"/>
                </a:moveTo>
                <a:lnTo>
                  <a:pt x="7172624" y="0"/>
                </a:lnTo>
                <a:lnTo>
                  <a:pt x="7172624" y="2076427"/>
                </a:lnTo>
                <a:lnTo>
                  <a:pt x="0" y="2076427"/>
                </a:lnTo>
                <a:lnTo>
                  <a:pt x="0" y="0"/>
                </a:lnTo>
                <a:close/>
              </a:path>
            </a:pathLst>
          </a:custGeom>
          <a:blipFill>
            <a:blip r:embed="rId7"/>
            <a:stretch>
              <a:fillRect r="-28760" b="-19869"/>
            </a:stretch>
          </a:blipFill>
        </p:spPr>
      </p:sp>
      <p:sp>
        <p:nvSpPr>
          <p:cNvPr id="7" name="TextBox 7"/>
          <p:cNvSpPr txBox="1"/>
          <p:nvPr/>
        </p:nvSpPr>
        <p:spPr>
          <a:xfrm>
            <a:off x="3900107" y="2255027"/>
            <a:ext cx="14085334" cy="1453799"/>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Which genre had the highest number of movies produced overall?</a:t>
            </a:r>
          </a:p>
        </p:txBody>
      </p:sp>
      <p:sp>
        <p:nvSpPr>
          <p:cNvPr id="8" name="TextBox 8"/>
          <p:cNvSpPr txBox="1"/>
          <p:nvPr/>
        </p:nvSpPr>
        <p:spPr>
          <a:xfrm>
            <a:off x="4427520" y="9005160"/>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847496" y="7729255"/>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2436429">
            <a:off x="16324533" y="7951956"/>
            <a:ext cx="2387344" cy="2612688"/>
          </a:xfrm>
          <a:custGeom>
            <a:avLst/>
            <a:gdLst/>
            <a:ahLst/>
            <a:cxnLst/>
            <a:rect l="l" t="t" r="r" b="b"/>
            <a:pathLst>
              <a:path w="2387344" h="2612688">
                <a:moveTo>
                  <a:pt x="0" y="0"/>
                </a:moveTo>
                <a:lnTo>
                  <a:pt x="2387344" y="0"/>
                </a:lnTo>
                <a:lnTo>
                  <a:pt x="2387344" y="2612688"/>
                </a:lnTo>
                <a:lnTo>
                  <a:pt x="0" y="26126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16119" y="4044373"/>
            <a:ext cx="8869601" cy="3683184"/>
          </a:xfrm>
          <a:custGeom>
            <a:avLst/>
            <a:gdLst/>
            <a:ahLst/>
            <a:cxnLst/>
            <a:rect l="l" t="t" r="r" b="b"/>
            <a:pathLst>
              <a:path w="8869601" h="3683184">
                <a:moveTo>
                  <a:pt x="0" y="0"/>
                </a:moveTo>
                <a:lnTo>
                  <a:pt x="8869602" y="0"/>
                </a:lnTo>
                <a:lnTo>
                  <a:pt x="8869602" y="3683185"/>
                </a:lnTo>
                <a:lnTo>
                  <a:pt x="0" y="3683185"/>
                </a:lnTo>
                <a:lnTo>
                  <a:pt x="0" y="0"/>
                </a:lnTo>
                <a:close/>
              </a:path>
            </a:pathLst>
          </a:custGeom>
          <a:blipFill>
            <a:blip r:embed="rId6"/>
            <a:stretch>
              <a:fillRect r="-13954"/>
            </a:stretch>
          </a:blipFill>
        </p:spPr>
      </p:sp>
      <p:sp>
        <p:nvSpPr>
          <p:cNvPr id="5" name="Freeform 5"/>
          <p:cNvSpPr/>
          <p:nvPr/>
        </p:nvSpPr>
        <p:spPr>
          <a:xfrm>
            <a:off x="10160153" y="5193304"/>
            <a:ext cx="7830346" cy="1870655"/>
          </a:xfrm>
          <a:custGeom>
            <a:avLst/>
            <a:gdLst/>
            <a:ahLst/>
            <a:cxnLst/>
            <a:rect l="l" t="t" r="r" b="b"/>
            <a:pathLst>
              <a:path w="7830346" h="1870655">
                <a:moveTo>
                  <a:pt x="0" y="0"/>
                </a:moveTo>
                <a:lnTo>
                  <a:pt x="7830346" y="0"/>
                </a:lnTo>
                <a:lnTo>
                  <a:pt x="7830346" y="1870655"/>
                </a:lnTo>
                <a:lnTo>
                  <a:pt x="0" y="1870655"/>
                </a:lnTo>
                <a:lnTo>
                  <a:pt x="0" y="0"/>
                </a:lnTo>
                <a:close/>
              </a:path>
            </a:pathLst>
          </a:custGeom>
          <a:blipFill>
            <a:blip r:embed="rId7"/>
            <a:stretch>
              <a:fillRect r="-13874"/>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7</a:t>
            </a:r>
          </a:p>
        </p:txBody>
      </p:sp>
      <p:sp>
        <p:nvSpPr>
          <p:cNvPr id="7" name="TextBox 7"/>
          <p:cNvSpPr txBox="1"/>
          <p:nvPr/>
        </p:nvSpPr>
        <p:spPr>
          <a:xfrm>
            <a:off x="4474748" y="2118812"/>
            <a:ext cx="14085334" cy="725412"/>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How many movies belong to only one genre?</a:t>
            </a:r>
          </a:p>
        </p:txBody>
      </p:sp>
      <p:sp>
        <p:nvSpPr>
          <p:cNvPr id="8" name="TextBox 8"/>
          <p:cNvSpPr txBox="1"/>
          <p:nvPr/>
        </p:nvSpPr>
        <p:spPr>
          <a:xfrm>
            <a:off x="3669063" y="8213333"/>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650838" y="7549734"/>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1193770">
            <a:off x="8686997" y="8192357"/>
            <a:ext cx="3118553" cy="2206376"/>
          </a:xfrm>
          <a:custGeom>
            <a:avLst/>
            <a:gdLst/>
            <a:ahLst/>
            <a:cxnLst/>
            <a:rect l="l" t="t" r="r" b="b"/>
            <a:pathLst>
              <a:path w="3118553" h="2206376">
                <a:moveTo>
                  <a:pt x="0" y="0"/>
                </a:moveTo>
                <a:lnTo>
                  <a:pt x="3118553" y="0"/>
                </a:lnTo>
                <a:lnTo>
                  <a:pt x="3118553" y="2206376"/>
                </a:lnTo>
                <a:lnTo>
                  <a:pt x="0" y="2206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TextBox 2"/>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8</a:t>
            </a:r>
          </a:p>
        </p:txBody>
      </p:sp>
      <p:sp>
        <p:nvSpPr>
          <p:cNvPr id="3" name="Freeform 3"/>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193770">
            <a:off x="13987920" y="-55071"/>
            <a:ext cx="2835575" cy="2006169"/>
          </a:xfrm>
          <a:custGeom>
            <a:avLst/>
            <a:gdLst/>
            <a:ahLst/>
            <a:cxnLst/>
            <a:rect l="l" t="t" r="r" b="b"/>
            <a:pathLst>
              <a:path w="2835575" h="2006169">
                <a:moveTo>
                  <a:pt x="0" y="0"/>
                </a:moveTo>
                <a:lnTo>
                  <a:pt x="2835575" y="0"/>
                </a:lnTo>
                <a:lnTo>
                  <a:pt x="2835575" y="2006170"/>
                </a:lnTo>
                <a:lnTo>
                  <a:pt x="0" y="2006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09391" y="4318426"/>
            <a:ext cx="9598235" cy="3836246"/>
          </a:xfrm>
          <a:custGeom>
            <a:avLst/>
            <a:gdLst/>
            <a:ahLst/>
            <a:cxnLst/>
            <a:rect l="l" t="t" r="r" b="b"/>
            <a:pathLst>
              <a:path w="9598235" h="3836246">
                <a:moveTo>
                  <a:pt x="0" y="0"/>
                </a:moveTo>
                <a:lnTo>
                  <a:pt x="9598235" y="0"/>
                </a:lnTo>
                <a:lnTo>
                  <a:pt x="9598235" y="3836247"/>
                </a:lnTo>
                <a:lnTo>
                  <a:pt x="0" y="3836247"/>
                </a:lnTo>
                <a:lnTo>
                  <a:pt x="0" y="0"/>
                </a:lnTo>
                <a:close/>
              </a:path>
            </a:pathLst>
          </a:custGeom>
          <a:blipFill>
            <a:blip r:embed="rId6"/>
            <a:stretch>
              <a:fillRect r="-5014"/>
            </a:stretch>
          </a:blipFill>
        </p:spPr>
      </p:sp>
      <p:sp>
        <p:nvSpPr>
          <p:cNvPr id="6" name="Freeform 6"/>
          <p:cNvSpPr/>
          <p:nvPr/>
        </p:nvSpPr>
        <p:spPr>
          <a:xfrm>
            <a:off x="12243297" y="3569346"/>
            <a:ext cx="4524323" cy="5311161"/>
          </a:xfrm>
          <a:custGeom>
            <a:avLst/>
            <a:gdLst/>
            <a:ahLst/>
            <a:cxnLst/>
            <a:rect l="l" t="t" r="r" b="b"/>
            <a:pathLst>
              <a:path w="4524323" h="5311161">
                <a:moveTo>
                  <a:pt x="0" y="0"/>
                </a:moveTo>
                <a:lnTo>
                  <a:pt x="4524323" y="0"/>
                </a:lnTo>
                <a:lnTo>
                  <a:pt x="4524323" y="5311161"/>
                </a:lnTo>
                <a:lnTo>
                  <a:pt x="0" y="5311161"/>
                </a:lnTo>
                <a:lnTo>
                  <a:pt x="0" y="0"/>
                </a:lnTo>
                <a:close/>
              </a:path>
            </a:pathLst>
          </a:custGeom>
          <a:blipFill>
            <a:blip r:embed="rId7"/>
            <a:stretch>
              <a:fillRect/>
            </a:stretch>
          </a:blipFill>
        </p:spPr>
      </p:sp>
      <p:sp>
        <p:nvSpPr>
          <p:cNvPr id="7" name="TextBox 7"/>
          <p:cNvSpPr txBox="1"/>
          <p:nvPr/>
        </p:nvSpPr>
        <p:spPr>
          <a:xfrm>
            <a:off x="3900107" y="2255027"/>
            <a:ext cx="14085334" cy="768020"/>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What is the average duration of movies in each genre? </a:t>
            </a:r>
          </a:p>
        </p:txBody>
      </p:sp>
      <p:sp>
        <p:nvSpPr>
          <p:cNvPr id="8" name="TextBox 8"/>
          <p:cNvSpPr txBox="1"/>
          <p:nvPr/>
        </p:nvSpPr>
        <p:spPr>
          <a:xfrm>
            <a:off x="4465742" y="8640344"/>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908854" y="9210675"/>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08509" y="4426688"/>
            <a:ext cx="10569388" cy="3630980"/>
          </a:xfrm>
          <a:custGeom>
            <a:avLst/>
            <a:gdLst/>
            <a:ahLst/>
            <a:cxnLst/>
            <a:rect l="l" t="t" r="r" b="b"/>
            <a:pathLst>
              <a:path w="10569388" h="3630980">
                <a:moveTo>
                  <a:pt x="0" y="0"/>
                </a:moveTo>
                <a:lnTo>
                  <a:pt x="10569388" y="0"/>
                </a:lnTo>
                <a:lnTo>
                  <a:pt x="10569388" y="3630980"/>
                </a:lnTo>
                <a:lnTo>
                  <a:pt x="0" y="3630980"/>
                </a:lnTo>
                <a:lnTo>
                  <a:pt x="0" y="0"/>
                </a:lnTo>
                <a:close/>
              </a:path>
            </a:pathLst>
          </a:custGeom>
          <a:blipFill>
            <a:blip r:embed="rId6"/>
            <a:stretch>
              <a:fillRect/>
            </a:stretch>
          </a:blipFill>
        </p:spPr>
      </p:sp>
      <p:sp>
        <p:nvSpPr>
          <p:cNvPr id="5" name="Freeform 5"/>
          <p:cNvSpPr/>
          <p:nvPr/>
        </p:nvSpPr>
        <p:spPr>
          <a:xfrm>
            <a:off x="11743992" y="3830077"/>
            <a:ext cx="5515308" cy="5278454"/>
          </a:xfrm>
          <a:custGeom>
            <a:avLst/>
            <a:gdLst/>
            <a:ahLst/>
            <a:cxnLst/>
            <a:rect l="l" t="t" r="r" b="b"/>
            <a:pathLst>
              <a:path w="5515308" h="5278454">
                <a:moveTo>
                  <a:pt x="0" y="0"/>
                </a:moveTo>
                <a:lnTo>
                  <a:pt x="5515308" y="0"/>
                </a:lnTo>
                <a:lnTo>
                  <a:pt x="5515308" y="5278455"/>
                </a:lnTo>
                <a:lnTo>
                  <a:pt x="0" y="5278455"/>
                </a:lnTo>
                <a:lnTo>
                  <a:pt x="0" y="0"/>
                </a:lnTo>
                <a:close/>
              </a:path>
            </a:pathLst>
          </a:custGeom>
          <a:blipFill>
            <a:blip r:embed="rId7"/>
            <a:stretch>
              <a:fillRect/>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9</a:t>
            </a:r>
          </a:p>
        </p:txBody>
      </p:sp>
      <p:sp>
        <p:nvSpPr>
          <p:cNvPr id="7" name="TextBox 7"/>
          <p:cNvSpPr txBox="1"/>
          <p:nvPr/>
        </p:nvSpPr>
        <p:spPr>
          <a:xfrm>
            <a:off x="3905165" y="2133849"/>
            <a:ext cx="14085334" cy="1373027"/>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What is the rank of the ‘thriller’ genre of movies among all the genres in terms of number of movies produced? </a:t>
            </a:r>
          </a:p>
        </p:txBody>
      </p:sp>
      <p:sp>
        <p:nvSpPr>
          <p:cNvPr id="8" name="TextBox 8"/>
          <p:cNvSpPr txBox="1"/>
          <p:nvPr/>
        </p:nvSpPr>
        <p:spPr>
          <a:xfrm>
            <a:off x="4850437" y="8629170"/>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3081623" y="9384757"/>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1193770">
            <a:off x="8326015" y="8485771"/>
            <a:ext cx="2872334" cy="2032176"/>
          </a:xfrm>
          <a:custGeom>
            <a:avLst/>
            <a:gdLst/>
            <a:ahLst/>
            <a:cxnLst/>
            <a:rect l="l" t="t" r="r" b="b"/>
            <a:pathLst>
              <a:path w="2872334" h="2032176">
                <a:moveTo>
                  <a:pt x="0" y="0"/>
                </a:moveTo>
                <a:lnTo>
                  <a:pt x="2872334" y="0"/>
                </a:lnTo>
                <a:lnTo>
                  <a:pt x="2872334" y="2032176"/>
                </a:lnTo>
                <a:lnTo>
                  <a:pt x="0" y="20321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93770">
            <a:off x="14025171" y="-39730"/>
            <a:ext cx="2587616" cy="1830739"/>
          </a:xfrm>
          <a:custGeom>
            <a:avLst/>
            <a:gdLst/>
            <a:ahLst/>
            <a:cxnLst/>
            <a:rect l="l" t="t" r="r" b="b"/>
            <a:pathLst>
              <a:path w="2587616" h="1830739">
                <a:moveTo>
                  <a:pt x="0" y="0"/>
                </a:moveTo>
                <a:lnTo>
                  <a:pt x="2587616" y="0"/>
                </a:lnTo>
                <a:lnTo>
                  <a:pt x="2587616" y="1830739"/>
                </a:lnTo>
                <a:lnTo>
                  <a:pt x="0" y="1830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43651" y="4398960"/>
            <a:ext cx="16800698" cy="1489079"/>
          </a:xfrm>
          <a:custGeom>
            <a:avLst/>
            <a:gdLst/>
            <a:ahLst/>
            <a:cxnLst/>
            <a:rect l="l" t="t" r="r" b="b"/>
            <a:pathLst>
              <a:path w="16800698" h="1489079">
                <a:moveTo>
                  <a:pt x="0" y="0"/>
                </a:moveTo>
                <a:lnTo>
                  <a:pt x="16800698" y="0"/>
                </a:lnTo>
                <a:lnTo>
                  <a:pt x="16800698" y="1489080"/>
                </a:lnTo>
                <a:lnTo>
                  <a:pt x="0" y="1489080"/>
                </a:lnTo>
                <a:lnTo>
                  <a:pt x="0" y="0"/>
                </a:lnTo>
                <a:close/>
              </a:path>
            </a:pathLst>
          </a:custGeom>
          <a:blipFill>
            <a:blip r:embed="rId6"/>
            <a:stretch>
              <a:fillRect/>
            </a:stretch>
          </a:blipFill>
        </p:spPr>
      </p:sp>
      <p:sp>
        <p:nvSpPr>
          <p:cNvPr id="5" name="Freeform 5"/>
          <p:cNvSpPr/>
          <p:nvPr/>
        </p:nvSpPr>
        <p:spPr>
          <a:xfrm>
            <a:off x="2358377" y="7564985"/>
            <a:ext cx="13743685" cy="1041391"/>
          </a:xfrm>
          <a:custGeom>
            <a:avLst/>
            <a:gdLst/>
            <a:ahLst/>
            <a:cxnLst/>
            <a:rect l="l" t="t" r="r" b="b"/>
            <a:pathLst>
              <a:path w="13743685" h="1041391">
                <a:moveTo>
                  <a:pt x="0" y="0"/>
                </a:moveTo>
                <a:lnTo>
                  <a:pt x="13743686" y="0"/>
                </a:lnTo>
                <a:lnTo>
                  <a:pt x="13743686" y="1041392"/>
                </a:lnTo>
                <a:lnTo>
                  <a:pt x="0" y="1041392"/>
                </a:lnTo>
                <a:lnTo>
                  <a:pt x="0" y="0"/>
                </a:lnTo>
                <a:close/>
              </a:path>
            </a:pathLst>
          </a:custGeom>
          <a:blipFill>
            <a:blip r:embed="rId7"/>
            <a:stretch>
              <a:fillRect t="-10276" b="-10276"/>
            </a:stretch>
          </a:blipFill>
        </p:spPr>
      </p:sp>
      <p:sp>
        <p:nvSpPr>
          <p:cNvPr id="6" name="TextBox 6"/>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10</a:t>
            </a:r>
          </a:p>
        </p:txBody>
      </p:sp>
      <p:sp>
        <p:nvSpPr>
          <p:cNvPr id="7" name="TextBox 7"/>
          <p:cNvSpPr txBox="1"/>
          <p:nvPr/>
        </p:nvSpPr>
        <p:spPr>
          <a:xfrm>
            <a:off x="3364959" y="2070134"/>
            <a:ext cx="14085334" cy="1453799"/>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Find the minimum and maximum values in  each column of the ratings table except the movie_id column</a:t>
            </a:r>
          </a:p>
        </p:txBody>
      </p:sp>
      <p:sp>
        <p:nvSpPr>
          <p:cNvPr id="8" name="TextBox 8"/>
          <p:cNvSpPr txBox="1"/>
          <p:nvPr/>
        </p:nvSpPr>
        <p:spPr>
          <a:xfrm>
            <a:off x="8001234" y="6109851"/>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7820361" y="9041419"/>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2436429">
            <a:off x="16350677" y="7782700"/>
            <a:ext cx="2387344" cy="2612688"/>
          </a:xfrm>
          <a:custGeom>
            <a:avLst/>
            <a:gdLst/>
            <a:ahLst/>
            <a:cxnLst/>
            <a:rect l="l" t="t" r="r" b="b"/>
            <a:pathLst>
              <a:path w="2387344" h="2612688">
                <a:moveTo>
                  <a:pt x="0" y="0"/>
                </a:moveTo>
                <a:lnTo>
                  <a:pt x="2387344" y="0"/>
                </a:lnTo>
                <a:lnTo>
                  <a:pt x="2387344" y="2612688"/>
                </a:lnTo>
                <a:lnTo>
                  <a:pt x="0" y="26126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34942" y="4806200"/>
            <a:ext cx="7672584" cy="2575350"/>
          </a:xfrm>
          <a:custGeom>
            <a:avLst/>
            <a:gdLst/>
            <a:ahLst/>
            <a:cxnLst/>
            <a:rect l="l" t="t" r="r" b="b"/>
            <a:pathLst>
              <a:path w="7672584" h="2575350">
                <a:moveTo>
                  <a:pt x="0" y="0"/>
                </a:moveTo>
                <a:lnTo>
                  <a:pt x="7672583" y="0"/>
                </a:lnTo>
                <a:lnTo>
                  <a:pt x="7672583" y="2575350"/>
                </a:lnTo>
                <a:lnTo>
                  <a:pt x="0" y="2575350"/>
                </a:lnTo>
                <a:lnTo>
                  <a:pt x="0" y="0"/>
                </a:lnTo>
                <a:close/>
              </a:path>
            </a:pathLst>
          </a:custGeom>
          <a:blipFill>
            <a:blip r:embed="rId6"/>
            <a:stretch>
              <a:fillRect r="-8541" b="-1696"/>
            </a:stretch>
          </a:blipFill>
        </p:spPr>
      </p:sp>
      <p:sp>
        <p:nvSpPr>
          <p:cNvPr id="5" name="Freeform 5"/>
          <p:cNvSpPr/>
          <p:nvPr/>
        </p:nvSpPr>
        <p:spPr>
          <a:xfrm>
            <a:off x="8708621" y="3621223"/>
            <a:ext cx="9281878" cy="5433365"/>
          </a:xfrm>
          <a:custGeom>
            <a:avLst/>
            <a:gdLst/>
            <a:ahLst/>
            <a:cxnLst/>
            <a:rect l="l" t="t" r="r" b="b"/>
            <a:pathLst>
              <a:path w="9281878" h="5433365">
                <a:moveTo>
                  <a:pt x="0" y="0"/>
                </a:moveTo>
                <a:lnTo>
                  <a:pt x="9281878" y="0"/>
                </a:lnTo>
                <a:lnTo>
                  <a:pt x="9281878" y="5433365"/>
                </a:lnTo>
                <a:lnTo>
                  <a:pt x="0" y="5433365"/>
                </a:lnTo>
                <a:lnTo>
                  <a:pt x="0" y="0"/>
                </a:lnTo>
                <a:close/>
              </a:path>
            </a:pathLst>
          </a:custGeom>
          <a:blipFill>
            <a:blip r:embed="rId7"/>
            <a:stretch>
              <a:fillRect t="-1308" r="-11557" b="-1308"/>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11</a:t>
            </a:r>
          </a:p>
        </p:txBody>
      </p:sp>
      <p:sp>
        <p:nvSpPr>
          <p:cNvPr id="7" name="TextBox 7"/>
          <p:cNvSpPr txBox="1"/>
          <p:nvPr/>
        </p:nvSpPr>
        <p:spPr>
          <a:xfrm>
            <a:off x="3905165" y="2133849"/>
            <a:ext cx="14085334" cy="725412"/>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Which are the top 10 movies based on average rating?</a:t>
            </a:r>
          </a:p>
        </p:txBody>
      </p:sp>
      <p:sp>
        <p:nvSpPr>
          <p:cNvPr id="8" name="TextBox 8"/>
          <p:cNvSpPr txBox="1"/>
          <p:nvPr/>
        </p:nvSpPr>
        <p:spPr>
          <a:xfrm>
            <a:off x="3128468" y="7743500"/>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216648" y="9210675"/>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1193770">
            <a:off x="5284937" y="8620005"/>
            <a:ext cx="2872334" cy="2032176"/>
          </a:xfrm>
          <a:custGeom>
            <a:avLst/>
            <a:gdLst/>
            <a:ahLst/>
            <a:cxnLst/>
            <a:rect l="l" t="t" r="r" b="b"/>
            <a:pathLst>
              <a:path w="2872334" h="2032176">
                <a:moveTo>
                  <a:pt x="0" y="0"/>
                </a:moveTo>
                <a:lnTo>
                  <a:pt x="2872333" y="0"/>
                </a:lnTo>
                <a:lnTo>
                  <a:pt x="2872333" y="2032176"/>
                </a:lnTo>
                <a:lnTo>
                  <a:pt x="0" y="20321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93770">
            <a:off x="13982601" y="71525"/>
            <a:ext cx="2810028" cy="1988095"/>
          </a:xfrm>
          <a:custGeom>
            <a:avLst/>
            <a:gdLst/>
            <a:ahLst/>
            <a:cxnLst/>
            <a:rect l="l" t="t" r="r" b="b"/>
            <a:pathLst>
              <a:path w="2810028" h="1988095">
                <a:moveTo>
                  <a:pt x="0" y="0"/>
                </a:moveTo>
                <a:lnTo>
                  <a:pt x="2810028" y="0"/>
                </a:lnTo>
                <a:lnTo>
                  <a:pt x="2810028" y="1988095"/>
                </a:lnTo>
                <a:lnTo>
                  <a:pt x="0" y="19880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4294" y="5096763"/>
            <a:ext cx="9181625" cy="2607552"/>
          </a:xfrm>
          <a:custGeom>
            <a:avLst/>
            <a:gdLst/>
            <a:ahLst/>
            <a:cxnLst/>
            <a:rect l="l" t="t" r="r" b="b"/>
            <a:pathLst>
              <a:path w="9181625" h="2607552">
                <a:moveTo>
                  <a:pt x="0" y="0"/>
                </a:moveTo>
                <a:lnTo>
                  <a:pt x="9181625" y="0"/>
                </a:lnTo>
                <a:lnTo>
                  <a:pt x="9181625" y="2607552"/>
                </a:lnTo>
                <a:lnTo>
                  <a:pt x="0" y="2607552"/>
                </a:lnTo>
                <a:lnTo>
                  <a:pt x="0" y="0"/>
                </a:lnTo>
                <a:close/>
              </a:path>
            </a:pathLst>
          </a:custGeom>
          <a:blipFill>
            <a:blip r:embed="rId6"/>
            <a:stretch>
              <a:fillRect r="-13181"/>
            </a:stretch>
          </a:blipFill>
        </p:spPr>
      </p:sp>
      <p:sp>
        <p:nvSpPr>
          <p:cNvPr id="5" name="Freeform 5"/>
          <p:cNvSpPr/>
          <p:nvPr/>
        </p:nvSpPr>
        <p:spPr>
          <a:xfrm>
            <a:off x="10727402" y="3580953"/>
            <a:ext cx="6001544" cy="5155173"/>
          </a:xfrm>
          <a:custGeom>
            <a:avLst/>
            <a:gdLst/>
            <a:ahLst/>
            <a:cxnLst/>
            <a:rect l="l" t="t" r="r" b="b"/>
            <a:pathLst>
              <a:path w="6001544" h="5155173">
                <a:moveTo>
                  <a:pt x="0" y="0"/>
                </a:moveTo>
                <a:lnTo>
                  <a:pt x="6001544" y="0"/>
                </a:lnTo>
                <a:lnTo>
                  <a:pt x="6001544" y="5155173"/>
                </a:lnTo>
                <a:lnTo>
                  <a:pt x="0" y="5155173"/>
                </a:lnTo>
                <a:lnTo>
                  <a:pt x="0" y="0"/>
                </a:lnTo>
                <a:close/>
              </a:path>
            </a:pathLst>
          </a:custGeom>
          <a:blipFill>
            <a:blip r:embed="rId7"/>
            <a:stretch>
              <a:fillRect/>
            </a:stretch>
          </a:blipFill>
        </p:spPr>
      </p:sp>
      <p:sp>
        <p:nvSpPr>
          <p:cNvPr id="6" name="TextBox 6"/>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12</a:t>
            </a:r>
          </a:p>
        </p:txBody>
      </p:sp>
      <p:sp>
        <p:nvSpPr>
          <p:cNvPr id="7" name="TextBox 7"/>
          <p:cNvSpPr txBox="1"/>
          <p:nvPr/>
        </p:nvSpPr>
        <p:spPr>
          <a:xfrm>
            <a:off x="3684735" y="2297461"/>
            <a:ext cx="14085334" cy="1453799"/>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Summarise the ratings table based on the movie counts by median ratings.</a:t>
            </a:r>
          </a:p>
        </p:txBody>
      </p:sp>
      <p:sp>
        <p:nvSpPr>
          <p:cNvPr id="8" name="TextBox 8"/>
          <p:cNvSpPr txBox="1"/>
          <p:nvPr/>
        </p:nvSpPr>
        <p:spPr>
          <a:xfrm>
            <a:off x="3762341" y="7932915"/>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296133" y="8993301"/>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21242" y="4201797"/>
            <a:ext cx="8781173" cy="3910511"/>
          </a:xfrm>
          <a:custGeom>
            <a:avLst/>
            <a:gdLst/>
            <a:ahLst/>
            <a:cxnLst/>
            <a:rect l="l" t="t" r="r" b="b"/>
            <a:pathLst>
              <a:path w="8781173" h="3910511">
                <a:moveTo>
                  <a:pt x="0" y="0"/>
                </a:moveTo>
                <a:lnTo>
                  <a:pt x="8781173" y="0"/>
                </a:lnTo>
                <a:lnTo>
                  <a:pt x="8781173" y="3910510"/>
                </a:lnTo>
                <a:lnTo>
                  <a:pt x="0" y="3910510"/>
                </a:lnTo>
                <a:lnTo>
                  <a:pt x="0" y="0"/>
                </a:lnTo>
                <a:close/>
              </a:path>
            </a:pathLst>
          </a:custGeom>
          <a:blipFill>
            <a:blip r:embed="rId6"/>
            <a:stretch>
              <a:fillRect r="-3062" b="-703"/>
            </a:stretch>
          </a:blipFill>
        </p:spPr>
      </p:sp>
      <p:sp>
        <p:nvSpPr>
          <p:cNvPr id="5" name="Freeform 5"/>
          <p:cNvSpPr/>
          <p:nvPr/>
        </p:nvSpPr>
        <p:spPr>
          <a:xfrm>
            <a:off x="9634503" y="4201797"/>
            <a:ext cx="8510738" cy="4543869"/>
          </a:xfrm>
          <a:custGeom>
            <a:avLst/>
            <a:gdLst/>
            <a:ahLst/>
            <a:cxnLst/>
            <a:rect l="l" t="t" r="r" b="b"/>
            <a:pathLst>
              <a:path w="8510738" h="4543869">
                <a:moveTo>
                  <a:pt x="0" y="0"/>
                </a:moveTo>
                <a:lnTo>
                  <a:pt x="8510739" y="0"/>
                </a:lnTo>
                <a:lnTo>
                  <a:pt x="8510739" y="4543868"/>
                </a:lnTo>
                <a:lnTo>
                  <a:pt x="0" y="4543868"/>
                </a:lnTo>
                <a:lnTo>
                  <a:pt x="0" y="0"/>
                </a:lnTo>
                <a:close/>
              </a:path>
            </a:pathLst>
          </a:custGeom>
          <a:blipFill>
            <a:blip r:embed="rId7"/>
            <a:stretch>
              <a:fillRect/>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13</a:t>
            </a:r>
          </a:p>
        </p:txBody>
      </p:sp>
      <p:sp>
        <p:nvSpPr>
          <p:cNvPr id="7" name="TextBox 7"/>
          <p:cNvSpPr txBox="1"/>
          <p:nvPr/>
        </p:nvSpPr>
        <p:spPr>
          <a:xfrm>
            <a:off x="3905165" y="1986421"/>
            <a:ext cx="14085334" cy="1373027"/>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 Which production house has produced the most number of hit movies (average rating &gt; 8)?</a:t>
            </a:r>
          </a:p>
        </p:txBody>
      </p:sp>
      <p:sp>
        <p:nvSpPr>
          <p:cNvPr id="8" name="TextBox 8"/>
          <p:cNvSpPr txBox="1"/>
          <p:nvPr/>
        </p:nvSpPr>
        <p:spPr>
          <a:xfrm>
            <a:off x="3669063" y="8455089"/>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629228" y="8955215"/>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1193770">
            <a:off x="6667348" y="8736653"/>
            <a:ext cx="2463519" cy="1742940"/>
          </a:xfrm>
          <a:custGeom>
            <a:avLst/>
            <a:gdLst/>
            <a:ahLst/>
            <a:cxnLst/>
            <a:rect l="l" t="t" r="r" b="b"/>
            <a:pathLst>
              <a:path w="2463519" h="1742940">
                <a:moveTo>
                  <a:pt x="0" y="0"/>
                </a:moveTo>
                <a:lnTo>
                  <a:pt x="2463519" y="0"/>
                </a:lnTo>
                <a:lnTo>
                  <a:pt x="2463519" y="1742940"/>
                </a:lnTo>
                <a:lnTo>
                  <a:pt x="0" y="17429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93770">
            <a:off x="14000901" y="-178103"/>
            <a:ext cx="2749165" cy="1945034"/>
          </a:xfrm>
          <a:custGeom>
            <a:avLst/>
            <a:gdLst/>
            <a:ahLst/>
            <a:cxnLst/>
            <a:rect l="l" t="t" r="r" b="b"/>
            <a:pathLst>
              <a:path w="2749165" h="1945034">
                <a:moveTo>
                  <a:pt x="0" y="0"/>
                </a:moveTo>
                <a:lnTo>
                  <a:pt x="2749165" y="0"/>
                </a:lnTo>
                <a:lnTo>
                  <a:pt x="2749165" y="1945034"/>
                </a:lnTo>
                <a:lnTo>
                  <a:pt x="0" y="19450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706527" y="3893781"/>
            <a:ext cx="6881192" cy="5160894"/>
          </a:xfrm>
          <a:custGeom>
            <a:avLst/>
            <a:gdLst/>
            <a:ahLst/>
            <a:cxnLst/>
            <a:rect l="l" t="t" r="r" b="b"/>
            <a:pathLst>
              <a:path w="6881192" h="5160894">
                <a:moveTo>
                  <a:pt x="0" y="0"/>
                </a:moveTo>
                <a:lnTo>
                  <a:pt x="6881193" y="0"/>
                </a:lnTo>
                <a:lnTo>
                  <a:pt x="6881193" y="5160894"/>
                </a:lnTo>
                <a:lnTo>
                  <a:pt x="0" y="5160894"/>
                </a:lnTo>
                <a:lnTo>
                  <a:pt x="0" y="0"/>
                </a:lnTo>
                <a:close/>
              </a:path>
            </a:pathLst>
          </a:custGeom>
          <a:blipFill>
            <a:blip r:embed="rId6"/>
            <a:stretch>
              <a:fillRect/>
            </a:stretch>
          </a:blipFill>
        </p:spPr>
      </p:sp>
      <p:sp>
        <p:nvSpPr>
          <p:cNvPr id="5" name="Freeform 5"/>
          <p:cNvSpPr/>
          <p:nvPr/>
        </p:nvSpPr>
        <p:spPr>
          <a:xfrm>
            <a:off x="11608618" y="3868623"/>
            <a:ext cx="4568238" cy="5172303"/>
          </a:xfrm>
          <a:custGeom>
            <a:avLst/>
            <a:gdLst/>
            <a:ahLst/>
            <a:cxnLst/>
            <a:rect l="l" t="t" r="r" b="b"/>
            <a:pathLst>
              <a:path w="4568238" h="5172303">
                <a:moveTo>
                  <a:pt x="0" y="0"/>
                </a:moveTo>
                <a:lnTo>
                  <a:pt x="4568238" y="0"/>
                </a:lnTo>
                <a:lnTo>
                  <a:pt x="4568238" y="5172303"/>
                </a:lnTo>
                <a:lnTo>
                  <a:pt x="0" y="5172303"/>
                </a:lnTo>
                <a:lnTo>
                  <a:pt x="0" y="0"/>
                </a:lnTo>
                <a:close/>
              </a:path>
            </a:pathLst>
          </a:custGeom>
          <a:blipFill>
            <a:blip r:embed="rId7"/>
            <a:stretch>
              <a:fillRect/>
            </a:stretch>
          </a:blipFill>
        </p:spPr>
      </p:sp>
      <p:sp>
        <p:nvSpPr>
          <p:cNvPr id="6" name="TextBox 6"/>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14</a:t>
            </a:r>
          </a:p>
        </p:txBody>
      </p:sp>
      <p:sp>
        <p:nvSpPr>
          <p:cNvPr id="7" name="TextBox 7"/>
          <p:cNvSpPr txBox="1"/>
          <p:nvPr/>
        </p:nvSpPr>
        <p:spPr>
          <a:xfrm>
            <a:off x="3684735" y="2075937"/>
            <a:ext cx="14085334" cy="1453799"/>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How many movies released in each genre during March 2017 in the USA had more than 1,000 votes?</a:t>
            </a:r>
          </a:p>
        </p:txBody>
      </p:sp>
      <p:sp>
        <p:nvSpPr>
          <p:cNvPr id="8" name="TextBox 8"/>
          <p:cNvSpPr txBox="1"/>
          <p:nvPr/>
        </p:nvSpPr>
        <p:spPr>
          <a:xfrm>
            <a:off x="5004358" y="9210675"/>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296133" y="9210675"/>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2436429">
            <a:off x="-164972" y="7951956"/>
            <a:ext cx="2387344" cy="2612688"/>
          </a:xfrm>
          <a:custGeom>
            <a:avLst/>
            <a:gdLst/>
            <a:ahLst/>
            <a:cxnLst/>
            <a:rect l="l" t="t" r="r" b="b"/>
            <a:pathLst>
              <a:path w="2387344" h="2612688">
                <a:moveTo>
                  <a:pt x="0" y="0"/>
                </a:moveTo>
                <a:lnTo>
                  <a:pt x="2387344" y="0"/>
                </a:lnTo>
                <a:lnTo>
                  <a:pt x="2387344" y="2612688"/>
                </a:lnTo>
                <a:lnTo>
                  <a:pt x="0" y="26126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sp>
        <p:nvSpPr>
          <p:cNvPr id="2" name="TextBox 2"/>
          <p:cNvSpPr txBox="1"/>
          <p:nvPr/>
        </p:nvSpPr>
        <p:spPr>
          <a:xfrm>
            <a:off x="855844" y="410848"/>
            <a:ext cx="10282588" cy="1524638"/>
          </a:xfrm>
          <a:prstGeom prst="rect">
            <a:avLst/>
          </a:prstGeom>
        </p:spPr>
        <p:txBody>
          <a:bodyPr lIns="0" tIns="0" rIns="0" bIns="0" rtlCol="0" anchor="t">
            <a:spAutoFit/>
          </a:bodyPr>
          <a:lstStyle/>
          <a:p>
            <a:pPr>
              <a:lnSpc>
                <a:spcPts val="9400"/>
              </a:lnSpc>
            </a:pPr>
            <a:r>
              <a:rPr lang="en-US" sz="9400">
                <a:solidFill>
                  <a:srgbClr val="FFBE24"/>
                </a:solidFill>
                <a:latin typeface="Agrandir Narrow Heavy"/>
              </a:rPr>
              <a:t>INTRODUCTION</a:t>
            </a:r>
          </a:p>
        </p:txBody>
      </p:sp>
      <p:sp>
        <p:nvSpPr>
          <p:cNvPr id="3" name="Freeform 3"/>
          <p:cNvSpPr/>
          <p:nvPr/>
        </p:nvSpPr>
        <p:spPr>
          <a:xfrm rot="-805274">
            <a:off x="12249833" y="2124616"/>
            <a:ext cx="5411350" cy="6037769"/>
          </a:xfrm>
          <a:custGeom>
            <a:avLst/>
            <a:gdLst/>
            <a:ahLst/>
            <a:cxnLst/>
            <a:rect l="l" t="t" r="r" b="b"/>
            <a:pathLst>
              <a:path w="5411350" h="6037769">
                <a:moveTo>
                  <a:pt x="0" y="0"/>
                </a:moveTo>
                <a:lnTo>
                  <a:pt x="5411351" y="0"/>
                </a:lnTo>
                <a:lnTo>
                  <a:pt x="5411351" y="6037768"/>
                </a:lnTo>
                <a:lnTo>
                  <a:pt x="0" y="6037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55844" y="2390659"/>
            <a:ext cx="10767173" cy="7170200"/>
          </a:xfrm>
          <a:prstGeom prst="rect">
            <a:avLst/>
          </a:prstGeom>
        </p:spPr>
        <p:txBody>
          <a:bodyPr lIns="0" tIns="0" rIns="0" bIns="0" rtlCol="0" anchor="t">
            <a:spAutoFit/>
          </a:bodyPr>
          <a:lstStyle/>
          <a:p>
            <a:pPr>
              <a:lnSpc>
                <a:spcPts val="4785"/>
              </a:lnSpc>
              <a:spcBef>
                <a:spcPct val="0"/>
              </a:spcBef>
            </a:pPr>
            <a:r>
              <a:rPr lang="en-US" sz="3418" spc="-17">
                <a:solidFill>
                  <a:srgbClr val="FBF3EC"/>
                </a:solidFill>
                <a:latin typeface="Quicksand Bold"/>
              </a:rPr>
              <a:t>In our IMDb data analysis project, we set sail into the expansive sea of data encapsulated within the IMDb dataset. This reservoir of information comprises diverse tables, offering intricate details about movies, directors, actors, genres, and ratings. Employing SQL as our compass, we navigate through this wealth of data to address a spectrum of advanced business questions. From discerning trends in genre preferences to evaluating the impact of directors and actors, our project aims to provide actionable insights for strategic decision-making.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37529" y="3529874"/>
            <a:ext cx="9140153" cy="5350633"/>
          </a:xfrm>
          <a:custGeom>
            <a:avLst/>
            <a:gdLst/>
            <a:ahLst/>
            <a:cxnLst/>
            <a:rect l="l" t="t" r="r" b="b"/>
            <a:pathLst>
              <a:path w="9140153" h="5350633">
                <a:moveTo>
                  <a:pt x="0" y="0"/>
                </a:moveTo>
                <a:lnTo>
                  <a:pt x="9140153" y="0"/>
                </a:lnTo>
                <a:lnTo>
                  <a:pt x="9140153" y="5350633"/>
                </a:lnTo>
                <a:lnTo>
                  <a:pt x="0" y="5350633"/>
                </a:lnTo>
                <a:lnTo>
                  <a:pt x="0" y="0"/>
                </a:lnTo>
                <a:close/>
              </a:path>
            </a:pathLst>
          </a:custGeom>
          <a:blipFill>
            <a:blip r:embed="rId6"/>
            <a:stretch>
              <a:fillRect r="-8426"/>
            </a:stretch>
          </a:blipFill>
        </p:spPr>
      </p:sp>
      <p:sp>
        <p:nvSpPr>
          <p:cNvPr id="5" name="Freeform 5"/>
          <p:cNvSpPr/>
          <p:nvPr/>
        </p:nvSpPr>
        <p:spPr>
          <a:xfrm>
            <a:off x="10848840" y="3529874"/>
            <a:ext cx="6753984" cy="5438273"/>
          </a:xfrm>
          <a:custGeom>
            <a:avLst/>
            <a:gdLst/>
            <a:ahLst/>
            <a:cxnLst/>
            <a:rect l="l" t="t" r="r" b="b"/>
            <a:pathLst>
              <a:path w="6753984" h="5438273">
                <a:moveTo>
                  <a:pt x="0" y="0"/>
                </a:moveTo>
                <a:lnTo>
                  <a:pt x="6753985" y="0"/>
                </a:lnTo>
                <a:lnTo>
                  <a:pt x="6753985" y="5438273"/>
                </a:lnTo>
                <a:lnTo>
                  <a:pt x="0" y="5438273"/>
                </a:lnTo>
                <a:lnTo>
                  <a:pt x="0" y="0"/>
                </a:lnTo>
                <a:close/>
              </a:path>
            </a:pathLst>
          </a:custGeom>
          <a:blipFill>
            <a:blip r:embed="rId7"/>
            <a:stretch>
              <a:fillRect/>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15</a:t>
            </a:r>
          </a:p>
        </p:txBody>
      </p:sp>
      <p:sp>
        <p:nvSpPr>
          <p:cNvPr id="7" name="TextBox 7"/>
          <p:cNvSpPr txBox="1"/>
          <p:nvPr/>
        </p:nvSpPr>
        <p:spPr>
          <a:xfrm>
            <a:off x="3905165" y="1986421"/>
            <a:ext cx="14085334" cy="1373027"/>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 Find movies of each genre that start with the word ‘The’ and which have an average rating &gt; 8?</a:t>
            </a:r>
          </a:p>
        </p:txBody>
      </p:sp>
      <p:sp>
        <p:nvSpPr>
          <p:cNvPr id="8" name="TextBox 8"/>
          <p:cNvSpPr txBox="1"/>
          <p:nvPr/>
        </p:nvSpPr>
        <p:spPr>
          <a:xfrm>
            <a:off x="4464840" y="9090057"/>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849271" y="9177697"/>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93770">
            <a:off x="14017946" y="-80920"/>
            <a:ext cx="2635705" cy="1864761"/>
          </a:xfrm>
          <a:custGeom>
            <a:avLst/>
            <a:gdLst/>
            <a:ahLst/>
            <a:cxnLst/>
            <a:rect l="l" t="t" r="r" b="b"/>
            <a:pathLst>
              <a:path w="2635705" h="1864761">
                <a:moveTo>
                  <a:pt x="0" y="0"/>
                </a:moveTo>
                <a:lnTo>
                  <a:pt x="2635706" y="0"/>
                </a:lnTo>
                <a:lnTo>
                  <a:pt x="2635706" y="1864761"/>
                </a:lnTo>
                <a:lnTo>
                  <a:pt x="0" y="18647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89348" y="4253423"/>
            <a:ext cx="12518193" cy="2757140"/>
          </a:xfrm>
          <a:custGeom>
            <a:avLst/>
            <a:gdLst/>
            <a:ahLst/>
            <a:cxnLst/>
            <a:rect l="l" t="t" r="r" b="b"/>
            <a:pathLst>
              <a:path w="12518193" h="2757140">
                <a:moveTo>
                  <a:pt x="0" y="0"/>
                </a:moveTo>
                <a:lnTo>
                  <a:pt x="12518193" y="0"/>
                </a:lnTo>
                <a:lnTo>
                  <a:pt x="12518193" y="2757140"/>
                </a:lnTo>
                <a:lnTo>
                  <a:pt x="0" y="2757140"/>
                </a:lnTo>
                <a:lnTo>
                  <a:pt x="0" y="0"/>
                </a:lnTo>
                <a:close/>
              </a:path>
            </a:pathLst>
          </a:custGeom>
          <a:blipFill>
            <a:blip r:embed="rId6"/>
            <a:stretch>
              <a:fillRect t="-6149" b="-6149"/>
            </a:stretch>
          </a:blipFill>
        </p:spPr>
      </p:sp>
      <p:sp>
        <p:nvSpPr>
          <p:cNvPr id="5" name="Freeform 5"/>
          <p:cNvSpPr/>
          <p:nvPr/>
        </p:nvSpPr>
        <p:spPr>
          <a:xfrm>
            <a:off x="9712329" y="7572812"/>
            <a:ext cx="7546971" cy="2106131"/>
          </a:xfrm>
          <a:custGeom>
            <a:avLst/>
            <a:gdLst/>
            <a:ahLst/>
            <a:cxnLst/>
            <a:rect l="l" t="t" r="r" b="b"/>
            <a:pathLst>
              <a:path w="7546971" h="2106131">
                <a:moveTo>
                  <a:pt x="0" y="0"/>
                </a:moveTo>
                <a:lnTo>
                  <a:pt x="7546971" y="0"/>
                </a:lnTo>
                <a:lnTo>
                  <a:pt x="7546971" y="2106131"/>
                </a:lnTo>
                <a:lnTo>
                  <a:pt x="0" y="2106131"/>
                </a:lnTo>
                <a:lnTo>
                  <a:pt x="0" y="0"/>
                </a:lnTo>
                <a:close/>
              </a:path>
            </a:pathLst>
          </a:custGeom>
          <a:blipFill>
            <a:blip r:embed="rId7"/>
            <a:stretch>
              <a:fillRect/>
            </a:stretch>
          </a:blipFill>
        </p:spPr>
      </p:sp>
      <p:sp>
        <p:nvSpPr>
          <p:cNvPr id="6" name="TextBox 6"/>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16</a:t>
            </a:r>
          </a:p>
        </p:txBody>
      </p:sp>
      <p:sp>
        <p:nvSpPr>
          <p:cNvPr id="7" name="TextBox 7"/>
          <p:cNvSpPr txBox="1"/>
          <p:nvPr/>
        </p:nvSpPr>
        <p:spPr>
          <a:xfrm>
            <a:off x="3684735" y="2075937"/>
            <a:ext cx="14085334" cy="1453799"/>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The movies released between 1 April 2018 and 1 April 2019, how many were given a median rating of 8?</a:t>
            </a:r>
          </a:p>
        </p:txBody>
      </p:sp>
      <p:sp>
        <p:nvSpPr>
          <p:cNvPr id="8" name="TextBox 8"/>
          <p:cNvSpPr txBox="1"/>
          <p:nvPr/>
        </p:nvSpPr>
        <p:spPr>
          <a:xfrm>
            <a:off x="13806192" y="5095875"/>
            <a:ext cx="264310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6030276" y="8200459"/>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351411">
            <a:off x="2522114" y="6472989"/>
            <a:ext cx="3057601" cy="3550190"/>
          </a:xfrm>
          <a:custGeom>
            <a:avLst/>
            <a:gdLst/>
            <a:ahLst/>
            <a:cxnLst/>
            <a:rect l="l" t="t" r="r" b="b"/>
            <a:pathLst>
              <a:path w="3057601" h="3550190">
                <a:moveTo>
                  <a:pt x="0" y="0"/>
                </a:moveTo>
                <a:lnTo>
                  <a:pt x="3057601" y="0"/>
                </a:lnTo>
                <a:lnTo>
                  <a:pt x="3057601" y="3550190"/>
                </a:lnTo>
                <a:lnTo>
                  <a:pt x="0" y="3550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04148" y="3759016"/>
            <a:ext cx="10206916" cy="4979987"/>
          </a:xfrm>
          <a:custGeom>
            <a:avLst/>
            <a:gdLst/>
            <a:ahLst/>
            <a:cxnLst/>
            <a:rect l="l" t="t" r="r" b="b"/>
            <a:pathLst>
              <a:path w="10206916" h="4979987">
                <a:moveTo>
                  <a:pt x="0" y="0"/>
                </a:moveTo>
                <a:lnTo>
                  <a:pt x="10206916" y="0"/>
                </a:lnTo>
                <a:lnTo>
                  <a:pt x="10206916" y="4979988"/>
                </a:lnTo>
                <a:lnTo>
                  <a:pt x="0" y="4979988"/>
                </a:lnTo>
                <a:lnTo>
                  <a:pt x="0" y="0"/>
                </a:lnTo>
                <a:close/>
              </a:path>
            </a:pathLst>
          </a:custGeom>
          <a:blipFill>
            <a:blip r:embed="rId6"/>
            <a:stretch>
              <a:fillRect/>
            </a:stretch>
          </a:blipFill>
        </p:spPr>
      </p:sp>
      <p:sp>
        <p:nvSpPr>
          <p:cNvPr id="5" name="Freeform 5"/>
          <p:cNvSpPr/>
          <p:nvPr/>
        </p:nvSpPr>
        <p:spPr>
          <a:xfrm>
            <a:off x="11200727" y="4854682"/>
            <a:ext cx="6789772" cy="2788656"/>
          </a:xfrm>
          <a:custGeom>
            <a:avLst/>
            <a:gdLst/>
            <a:ahLst/>
            <a:cxnLst/>
            <a:rect l="l" t="t" r="r" b="b"/>
            <a:pathLst>
              <a:path w="6789772" h="2788656">
                <a:moveTo>
                  <a:pt x="0" y="0"/>
                </a:moveTo>
                <a:lnTo>
                  <a:pt x="6789772" y="0"/>
                </a:lnTo>
                <a:lnTo>
                  <a:pt x="6789772" y="2788656"/>
                </a:lnTo>
                <a:lnTo>
                  <a:pt x="0" y="2788656"/>
                </a:lnTo>
                <a:lnTo>
                  <a:pt x="0" y="0"/>
                </a:lnTo>
                <a:close/>
              </a:path>
            </a:pathLst>
          </a:custGeom>
          <a:blipFill>
            <a:blip r:embed="rId7"/>
            <a:stretch>
              <a:fillRect/>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17</a:t>
            </a:r>
          </a:p>
        </p:txBody>
      </p:sp>
      <p:sp>
        <p:nvSpPr>
          <p:cNvPr id="7" name="TextBox 7"/>
          <p:cNvSpPr txBox="1"/>
          <p:nvPr/>
        </p:nvSpPr>
        <p:spPr>
          <a:xfrm>
            <a:off x="3905165" y="1986421"/>
            <a:ext cx="14085334" cy="725412"/>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Do German movies get more votes than Italian movies? </a:t>
            </a:r>
          </a:p>
        </p:txBody>
      </p:sp>
      <p:sp>
        <p:nvSpPr>
          <p:cNvPr id="8" name="TextBox 8"/>
          <p:cNvSpPr txBox="1"/>
          <p:nvPr/>
        </p:nvSpPr>
        <p:spPr>
          <a:xfrm>
            <a:off x="4464840" y="9090057"/>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4376825" y="8457297"/>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a:off x="11200727" y="7872163"/>
            <a:ext cx="2690323" cy="2021105"/>
          </a:xfrm>
          <a:custGeom>
            <a:avLst/>
            <a:gdLst/>
            <a:ahLst/>
            <a:cxnLst/>
            <a:rect l="l" t="t" r="r" b="b"/>
            <a:pathLst>
              <a:path w="2690323" h="2021105">
                <a:moveTo>
                  <a:pt x="0" y="0"/>
                </a:moveTo>
                <a:lnTo>
                  <a:pt x="2690323" y="0"/>
                </a:lnTo>
                <a:lnTo>
                  <a:pt x="2690323" y="2021105"/>
                </a:lnTo>
                <a:lnTo>
                  <a:pt x="0" y="20211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93770">
            <a:off x="13774575" y="-61182"/>
            <a:ext cx="2706336" cy="1914733"/>
          </a:xfrm>
          <a:custGeom>
            <a:avLst/>
            <a:gdLst/>
            <a:ahLst/>
            <a:cxnLst/>
            <a:rect l="l" t="t" r="r" b="b"/>
            <a:pathLst>
              <a:path w="2706336" h="1914733">
                <a:moveTo>
                  <a:pt x="0" y="0"/>
                </a:moveTo>
                <a:lnTo>
                  <a:pt x="2706336" y="0"/>
                </a:lnTo>
                <a:lnTo>
                  <a:pt x="2706336" y="1914733"/>
                </a:lnTo>
                <a:lnTo>
                  <a:pt x="0" y="1914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89348" y="4387172"/>
            <a:ext cx="12691433" cy="2722893"/>
          </a:xfrm>
          <a:custGeom>
            <a:avLst/>
            <a:gdLst/>
            <a:ahLst/>
            <a:cxnLst/>
            <a:rect l="l" t="t" r="r" b="b"/>
            <a:pathLst>
              <a:path w="12691433" h="2722893">
                <a:moveTo>
                  <a:pt x="0" y="0"/>
                </a:moveTo>
                <a:lnTo>
                  <a:pt x="12691433" y="0"/>
                </a:lnTo>
                <a:lnTo>
                  <a:pt x="12691433" y="2722892"/>
                </a:lnTo>
                <a:lnTo>
                  <a:pt x="0" y="2722892"/>
                </a:lnTo>
                <a:lnTo>
                  <a:pt x="0" y="0"/>
                </a:lnTo>
                <a:close/>
              </a:path>
            </a:pathLst>
          </a:custGeom>
          <a:blipFill>
            <a:blip r:embed="rId6"/>
            <a:stretch>
              <a:fillRect t="-6213" b="-6213"/>
            </a:stretch>
          </a:blipFill>
        </p:spPr>
      </p:sp>
      <p:sp>
        <p:nvSpPr>
          <p:cNvPr id="5" name="Freeform 5"/>
          <p:cNvSpPr/>
          <p:nvPr/>
        </p:nvSpPr>
        <p:spPr>
          <a:xfrm>
            <a:off x="7276979" y="7886927"/>
            <a:ext cx="10493090" cy="1477900"/>
          </a:xfrm>
          <a:custGeom>
            <a:avLst/>
            <a:gdLst/>
            <a:ahLst/>
            <a:cxnLst/>
            <a:rect l="l" t="t" r="r" b="b"/>
            <a:pathLst>
              <a:path w="10493090" h="1477900">
                <a:moveTo>
                  <a:pt x="0" y="0"/>
                </a:moveTo>
                <a:lnTo>
                  <a:pt x="10493090" y="0"/>
                </a:lnTo>
                <a:lnTo>
                  <a:pt x="10493090" y="1477900"/>
                </a:lnTo>
                <a:lnTo>
                  <a:pt x="0" y="1477900"/>
                </a:lnTo>
                <a:lnTo>
                  <a:pt x="0" y="0"/>
                </a:lnTo>
                <a:close/>
              </a:path>
            </a:pathLst>
          </a:custGeom>
          <a:blipFill>
            <a:blip r:embed="rId7"/>
            <a:stretch>
              <a:fillRect/>
            </a:stretch>
          </a:blipFill>
        </p:spPr>
      </p:sp>
      <p:sp>
        <p:nvSpPr>
          <p:cNvPr id="6" name="TextBox 6"/>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18</a:t>
            </a:r>
          </a:p>
        </p:txBody>
      </p:sp>
      <p:sp>
        <p:nvSpPr>
          <p:cNvPr id="7" name="TextBox 7"/>
          <p:cNvSpPr txBox="1"/>
          <p:nvPr/>
        </p:nvSpPr>
        <p:spPr>
          <a:xfrm>
            <a:off x="3684735" y="2075937"/>
            <a:ext cx="14085334" cy="768020"/>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Which columns in the names table have null values?</a:t>
            </a:r>
          </a:p>
        </p:txBody>
      </p:sp>
      <p:sp>
        <p:nvSpPr>
          <p:cNvPr id="8" name="TextBox 8"/>
          <p:cNvSpPr txBox="1"/>
          <p:nvPr/>
        </p:nvSpPr>
        <p:spPr>
          <a:xfrm>
            <a:off x="13806192" y="5323200"/>
            <a:ext cx="264310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3741856" y="8200459"/>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a:off x="528472" y="7886927"/>
            <a:ext cx="2870484" cy="2102629"/>
          </a:xfrm>
          <a:custGeom>
            <a:avLst/>
            <a:gdLst/>
            <a:ahLst/>
            <a:cxnLst/>
            <a:rect l="l" t="t" r="r" b="b"/>
            <a:pathLst>
              <a:path w="2870484" h="2102629">
                <a:moveTo>
                  <a:pt x="0" y="0"/>
                </a:moveTo>
                <a:lnTo>
                  <a:pt x="2870484" y="0"/>
                </a:lnTo>
                <a:lnTo>
                  <a:pt x="2870484" y="2102630"/>
                </a:lnTo>
                <a:lnTo>
                  <a:pt x="0" y="2102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510148" y="3973030"/>
            <a:ext cx="7749152" cy="3167537"/>
          </a:xfrm>
          <a:custGeom>
            <a:avLst/>
            <a:gdLst/>
            <a:ahLst/>
            <a:cxnLst/>
            <a:rect l="l" t="t" r="r" b="b"/>
            <a:pathLst>
              <a:path w="7749152" h="3167537">
                <a:moveTo>
                  <a:pt x="0" y="0"/>
                </a:moveTo>
                <a:lnTo>
                  <a:pt x="7749152" y="0"/>
                </a:lnTo>
                <a:lnTo>
                  <a:pt x="7749152" y="3167537"/>
                </a:lnTo>
                <a:lnTo>
                  <a:pt x="0" y="3167537"/>
                </a:lnTo>
                <a:lnTo>
                  <a:pt x="0" y="0"/>
                </a:lnTo>
                <a:close/>
              </a:path>
            </a:pathLst>
          </a:custGeom>
          <a:blipFill>
            <a:blip r:embed="rId6"/>
            <a:stretch>
              <a:fillRect/>
            </a:stretch>
          </a:blipFill>
        </p:spPr>
      </p:sp>
      <p:sp>
        <p:nvSpPr>
          <p:cNvPr id="5" name="Freeform 5"/>
          <p:cNvSpPr/>
          <p:nvPr/>
        </p:nvSpPr>
        <p:spPr>
          <a:xfrm>
            <a:off x="3089571" y="3616622"/>
            <a:ext cx="4691343" cy="6465789"/>
          </a:xfrm>
          <a:custGeom>
            <a:avLst/>
            <a:gdLst/>
            <a:ahLst/>
            <a:cxnLst/>
            <a:rect l="l" t="t" r="r" b="b"/>
            <a:pathLst>
              <a:path w="4691343" h="6465789">
                <a:moveTo>
                  <a:pt x="0" y="0"/>
                </a:moveTo>
                <a:lnTo>
                  <a:pt x="4691344" y="0"/>
                </a:lnTo>
                <a:lnTo>
                  <a:pt x="4691344" y="6465790"/>
                </a:lnTo>
                <a:lnTo>
                  <a:pt x="0" y="6465790"/>
                </a:lnTo>
                <a:lnTo>
                  <a:pt x="0" y="0"/>
                </a:lnTo>
                <a:close/>
              </a:path>
            </a:pathLst>
          </a:custGeom>
          <a:blipFill>
            <a:blip r:embed="rId7"/>
            <a:stretch>
              <a:fillRect/>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19</a:t>
            </a:r>
          </a:p>
        </p:txBody>
      </p:sp>
      <p:sp>
        <p:nvSpPr>
          <p:cNvPr id="7" name="TextBox 7"/>
          <p:cNvSpPr txBox="1"/>
          <p:nvPr/>
        </p:nvSpPr>
        <p:spPr>
          <a:xfrm>
            <a:off x="3905165" y="1986421"/>
            <a:ext cx="14085334" cy="1373027"/>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 Who are the top three directors in the top three genres whose movies have an average rating &gt; 8?</a:t>
            </a:r>
          </a:p>
        </p:txBody>
      </p:sp>
      <p:sp>
        <p:nvSpPr>
          <p:cNvPr id="8" name="TextBox 8"/>
          <p:cNvSpPr txBox="1"/>
          <p:nvPr/>
        </p:nvSpPr>
        <p:spPr>
          <a:xfrm>
            <a:off x="476562" y="6337356"/>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293268" y="7702542"/>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a:off x="8386734" y="7750167"/>
            <a:ext cx="2966630" cy="2228681"/>
          </a:xfrm>
          <a:custGeom>
            <a:avLst/>
            <a:gdLst/>
            <a:ahLst/>
            <a:cxnLst/>
            <a:rect l="l" t="t" r="r" b="b"/>
            <a:pathLst>
              <a:path w="2966630" h="2228681">
                <a:moveTo>
                  <a:pt x="0" y="0"/>
                </a:moveTo>
                <a:lnTo>
                  <a:pt x="2966630" y="0"/>
                </a:lnTo>
                <a:lnTo>
                  <a:pt x="2966630" y="2228681"/>
                </a:lnTo>
                <a:lnTo>
                  <a:pt x="0" y="22286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6693469" y="8505753"/>
            <a:ext cx="1972823" cy="2159040"/>
          </a:xfrm>
          <a:custGeom>
            <a:avLst/>
            <a:gdLst/>
            <a:ahLst/>
            <a:cxnLst/>
            <a:rect l="l" t="t" r="r" b="b"/>
            <a:pathLst>
              <a:path w="1972823" h="2159040">
                <a:moveTo>
                  <a:pt x="0" y="0"/>
                </a:moveTo>
                <a:lnTo>
                  <a:pt x="1972823" y="0"/>
                </a:lnTo>
                <a:lnTo>
                  <a:pt x="1972823" y="2159040"/>
                </a:lnTo>
                <a:lnTo>
                  <a:pt x="0" y="21590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93770">
            <a:off x="13796277" y="-235297"/>
            <a:ext cx="2909612" cy="2058551"/>
          </a:xfrm>
          <a:custGeom>
            <a:avLst/>
            <a:gdLst/>
            <a:ahLst/>
            <a:cxnLst/>
            <a:rect l="l" t="t" r="r" b="b"/>
            <a:pathLst>
              <a:path w="2909612" h="2058551">
                <a:moveTo>
                  <a:pt x="0" y="0"/>
                </a:moveTo>
                <a:lnTo>
                  <a:pt x="2909612" y="0"/>
                </a:lnTo>
                <a:lnTo>
                  <a:pt x="2909612" y="2058551"/>
                </a:lnTo>
                <a:lnTo>
                  <a:pt x="0" y="2058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89348" y="4089826"/>
            <a:ext cx="6932494" cy="5852105"/>
          </a:xfrm>
          <a:custGeom>
            <a:avLst/>
            <a:gdLst/>
            <a:ahLst/>
            <a:cxnLst/>
            <a:rect l="l" t="t" r="r" b="b"/>
            <a:pathLst>
              <a:path w="6932494" h="5852105">
                <a:moveTo>
                  <a:pt x="0" y="0"/>
                </a:moveTo>
                <a:lnTo>
                  <a:pt x="6932494" y="0"/>
                </a:lnTo>
                <a:lnTo>
                  <a:pt x="6932494" y="5852106"/>
                </a:lnTo>
                <a:lnTo>
                  <a:pt x="0" y="5852106"/>
                </a:lnTo>
                <a:lnTo>
                  <a:pt x="0" y="0"/>
                </a:lnTo>
                <a:close/>
              </a:path>
            </a:pathLst>
          </a:custGeom>
          <a:blipFill>
            <a:blip r:embed="rId6"/>
            <a:stretch>
              <a:fillRect/>
            </a:stretch>
          </a:blipFill>
        </p:spPr>
      </p:sp>
      <p:sp>
        <p:nvSpPr>
          <p:cNvPr id="5" name="Freeform 5"/>
          <p:cNvSpPr/>
          <p:nvPr/>
        </p:nvSpPr>
        <p:spPr>
          <a:xfrm>
            <a:off x="11344229" y="4028068"/>
            <a:ext cx="6282997" cy="1988862"/>
          </a:xfrm>
          <a:custGeom>
            <a:avLst/>
            <a:gdLst/>
            <a:ahLst/>
            <a:cxnLst/>
            <a:rect l="l" t="t" r="r" b="b"/>
            <a:pathLst>
              <a:path w="6282997" h="1988862">
                <a:moveTo>
                  <a:pt x="0" y="0"/>
                </a:moveTo>
                <a:lnTo>
                  <a:pt x="6282998" y="0"/>
                </a:lnTo>
                <a:lnTo>
                  <a:pt x="6282998" y="1988862"/>
                </a:lnTo>
                <a:lnTo>
                  <a:pt x="0" y="1988862"/>
                </a:lnTo>
                <a:lnTo>
                  <a:pt x="0" y="0"/>
                </a:lnTo>
                <a:close/>
              </a:path>
            </a:pathLst>
          </a:custGeom>
          <a:blipFill>
            <a:blip r:embed="rId7"/>
            <a:stretch>
              <a:fillRect/>
            </a:stretch>
          </a:blipFill>
        </p:spPr>
      </p:sp>
      <p:sp>
        <p:nvSpPr>
          <p:cNvPr id="6" name="TextBox 6"/>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20</a:t>
            </a:r>
          </a:p>
        </p:txBody>
      </p:sp>
      <p:sp>
        <p:nvSpPr>
          <p:cNvPr id="7" name="TextBox 7"/>
          <p:cNvSpPr txBox="1"/>
          <p:nvPr/>
        </p:nvSpPr>
        <p:spPr>
          <a:xfrm>
            <a:off x="3684735" y="2075937"/>
            <a:ext cx="14085334" cy="1453799"/>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Who are the top two actors whose movies have a median rating &gt;= 8?</a:t>
            </a:r>
          </a:p>
        </p:txBody>
      </p:sp>
      <p:sp>
        <p:nvSpPr>
          <p:cNvPr id="8" name="TextBox 8"/>
          <p:cNvSpPr txBox="1"/>
          <p:nvPr/>
        </p:nvSpPr>
        <p:spPr>
          <a:xfrm>
            <a:off x="7822449" y="5969305"/>
            <a:ext cx="264310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3256085" y="6590461"/>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a:off x="10003231" y="6820142"/>
            <a:ext cx="2681996" cy="3114073"/>
          </a:xfrm>
          <a:custGeom>
            <a:avLst/>
            <a:gdLst/>
            <a:ahLst/>
            <a:cxnLst/>
            <a:rect l="l" t="t" r="r" b="b"/>
            <a:pathLst>
              <a:path w="2681996" h="3114073">
                <a:moveTo>
                  <a:pt x="0" y="0"/>
                </a:moveTo>
                <a:lnTo>
                  <a:pt x="2681996" y="0"/>
                </a:lnTo>
                <a:lnTo>
                  <a:pt x="2681996" y="3114073"/>
                </a:lnTo>
                <a:lnTo>
                  <a:pt x="0" y="3114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76562" y="8178792"/>
            <a:ext cx="2489087" cy="1869927"/>
          </a:xfrm>
          <a:custGeom>
            <a:avLst/>
            <a:gdLst/>
            <a:ahLst/>
            <a:cxnLst/>
            <a:rect l="l" t="t" r="r" b="b"/>
            <a:pathLst>
              <a:path w="2489087" h="1869927">
                <a:moveTo>
                  <a:pt x="0" y="0"/>
                </a:moveTo>
                <a:lnTo>
                  <a:pt x="2489087" y="0"/>
                </a:lnTo>
                <a:lnTo>
                  <a:pt x="2489087" y="1869927"/>
                </a:lnTo>
                <a:lnTo>
                  <a:pt x="0" y="18699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76562" y="3784979"/>
            <a:ext cx="10011711" cy="3965188"/>
          </a:xfrm>
          <a:custGeom>
            <a:avLst/>
            <a:gdLst/>
            <a:ahLst/>
            <a:cxnLst/>
            <a:rect l="l" t="t" r="r" b="b"/>
            <a:pathLst>
              <a:path w="10011711" h="3965188">
                <a:moveTo>
                  <a:pt x="0" y="0"/>
                </a:moveTo>
                <a:lnTo>
                  <a:pt x="10011711" y="0"/>
                </a:lnTo>
                <a:lnTo>
                  <a:pt x="10011711" y="3965188"/>
                </a:lnTo>
                <a:lnTo>
                  <a:pt x="0" y="3965188"/>
                </a:lnTo>
                <a:lnTo>
                  <a:pt x="0" y="0"/>
                </a:lnTo>
                <a:close/>
              </a:path>
            </a:pathLst>
          </a:custGeom>
          <a:blipFill>
            <a:blip r:embed="rId8"/>
            <a:stretch>
              <a:fillRect r="-5494"/>
            </a:stretch>
          </a:blipFill>
        </p:spPr>
      </p:sp>
      <p:sp>
        <p:nvSpPr>
          <p:cNvPr id="6" name="Freeform 6"/>
          <p:cNvSpPr/>
          <p:nvPr/>
        </p:nvSpPr>
        <p:spPr>
          <a:xfrm>
            <a:off x="10043587" y="8127960"/>
            <a:ext cx="7692572" cy="2003647"/>
          </a:xfrm>
          <a:custGeom>
            <a:avLst/>
            <a:gdLst/>
            <a:ahLst/>
            <a:cxnLst/>
            <a:rect l="l" t="t" r="r" b="b"/>
            <a:pathLst>
              <a:path w="7692572" h="2003647">
                <a:moveTo>
                  <a:pt x="0" y="0"/>
                </a:moveTo>
                <a:lnTo>
                  <a:pt x="7692572" y="0"/>
                </a:lnTo>
                <a:lnTo>
                  <a:pt x="7692572" y="2003647"/>
                </a:lnTo>
                <a:lnTo>
                  <a:pt x="0" y="2003647"/>
                </a:lnTo>
                <a:lnTo>
                  <a:pt x="0" y="0"/>
                </a:lnTo>
                <a:close/>
              </a:path>
            </a:pathLst>
          </a:custGeom>
          <a:blipFill>
            <a:blip r:embed="rId9"/>
            <a:stretch>
              <a:fillRect/>
            </a:stretch>
          </a:blipFill>
        </p:spPr>
      </p:sp>
      <p:sp>
        <p:nvSpPr>
          <p:cNvPr id="7" name="TextBox 7"/>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21</a:t>
            </a:r>
          </a:p>
        </p:txBody>
      </p:sp>
      <p:sp>
        <p:nvSpPr>
          <p:cNvPr id="8" name="TextBox 8"/>
          <p:cNvSpPr txBox="1"/>
          <p:nvPr/>
        </p:nvSpPr>
        <p:spPr>
          <a:xfrm>
            <a:off x="3905165" y="1986421"/>
            <a:ext cx="14085334" cy="1373027"/>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 Which are the top three production houses based on the number of votes received by their movies?</a:t>
            </a:r>
          </a:p>
        </p:txBody>
      </p:sp>
      <p:sp>
        <p:nvSpPr>
          <p:cNvPr id="9" name="TextBox 9"/>
          <p:cNvSpPr txBox="1"/>
          <p:nvPr/>
        </p:nvSpPr>
        <p:spPr>
          <a:xfrm>
            <a:off x="4339651" y="8131167"/>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10" name="TextBox 10"/>
          <p:cNvSpPr txBox="1"/>
          <p:nvPr/>
        </p:nvSpPr>
        <p:spPr>
          <a:xfrm>
            <a:off x="12513311" y="7007353"/>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1" name="Freeform 11"/>
          <p:cNvSpPr/>
          <p:nvPr/>
        </p:nvSpPr>
        <p:spPr>
          <a:xfrm>
            <a:off x="12102762" y="3784979"/>
            <a:ext cx="4014308" cy="2880266"/>
          </a:xfrm>
          <a:custGeom>
            <a:avLst/>
            <a:gdLst/>
            <a:ahLst/>
            <a:cxnLst/>
            <a:rect l="l" t="t" r="r" b="b"/>
            <a:pathLst>
              <a:path w="4014308" h="2880266">
                <a:moveTo>
                  <a:pt x="0" y="0"/>
                </a:moveTo>
                <a:lnTo>
                  <a:pt x="4014307" y="0"/>
                </a:lnTo>
                <a:lnTo>
                  <a:pt x="4014307" y="2880266"/>
                </a:lnTo>
                <a:lnTo>
                  <a:pt x="0" y="28802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93770">
            <a:off x="14136259" y="-196014"/>
            <a:ext cx="2863750" cy="2026103"/>
          </a:xfrm>
          <a:custGeom>
            <a:avLst/>
            <a:gdLst/>
            <a:ahLst/>
            <a:cxnLst/>
            <a:rect l="l" t="t" r="r" b="b"/>
            <a:pathLst>
              <a:path w="2863750" h="2026103">
                <a:moveTo>
                  <a:pt x="0" y="0"/>
                </a:moveTo>
                <a:lnTo>
                  <a:pt x="2863750" y="0"/>
                </a:lnTo>
                <a:lnTo>
                  <a:pt x="2863750" y="2026104"/>
                </a:lnTo>
                <a:lnTo>
                  <a:pt x="0" y="2026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89348" y="4030526"/>
            <a:ext cx="6627180" cy="5903689"/>
          </a:xfrm>
          <a:custGeom>
            <a:avLst/>
            <a:gdLst/>
            <a:ahLst/>
            <a:cxnLst/>
            <a:rect l="l" t="t" r="r" b="b"/>
            <a:pathLst>
              <a:path w="6627180" h="5903689">
                <a:moveTo>
                  <a:pt x="0" y="0"/>
                </a:moveTo>
                <a:lnTo>
                  <a:pt x="6627180" y="0"/>
                </a:lnTo>
                <a:lnTo>
                  <a:pt x="6627180" y="5903689"/>
                </a:lnTo>
                <a:lnTo>
                  <a:pt x="0" y="5903689"/>
                </a:lnTo>
                <a:lnTo>
                  <a:pt x="0" y="0"/>
                </a:lnTo>
                <a:close/>
              </a:path>
            </a:pathLst>
          </a:custGeom>
          <a:blipFill>
            <a:blip r:embed="rId6"/>
            <a:stretch>
              <a:fillRect/>
            </a:stretch>
          </a:blipFill>
        </p:spPr>
      </p:sp>
      <p:sp>
        <p:nvSpPr>
          <p:cNvPr id="5" name="Freeform 5"/>
          <p:cNvSpPr/>
          <p:nvPr/>
        </p:nvSpPr>
        <p:spPr>
          <a:xfrm>
            <a:off x="8297755" y="6982371"/>
            <a:ext cx="9472314" cy="2360105"/>
          </a:xfrm>
          <a:custGeom>
            <a:avLst/>
            <a:gdLst/>
            <a:ahLst/>
            <a:cxnLst/>
            <a:rect l="l" t="t" r="r" b="b"/>
            <a:pathLst>
              <a:path w="9472314" h="2360105">
                <a:moveTo>
                  <a:pt x="0" y="0"/>
                </a:moveTo>
                <a:lnTo>
                  <a:pt x="9472314" y="0"/>
                </a:lnTo>
                <a:lnTo>
                  <a:pt x="9472314" y="2360105"/>
                </a:lnTo>
                <a:lnTo>
                  <a:pt x="0" y="2360105"/>
                </a:lnTo>
                <a:lnTo>
                  <a:pt x="0" y="0"/>
                </a:lnTo>
                <a:close/>
              </a:path>
            </a:pathLst>
          </a:custGeom>
          <a:blipFill>
            <a:blip r:embed="rId7"/>
            <a:stretch>
              <a:fillRect/>
            </a:stretch>
          </a:blipFill>
        </p:spPr>
      </p:sp>
      <p:sp>
        <p:nvSpPr>
          <p:cNvPr id="6" name="TextBox 6"/>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22</a:t>
            </a:r>
          </a:p>
        </p:txBody>
      </p:sp>
      <p:sp>
        <p:nvSpPr>
          <p:cNvPr id="7" name="TextBox 7"/>
          <p:cNvSpPr txBox="1"/>
          <p:nvPr/>
        </p:nvSpPr>
        <p:spPr>
          <a:xfrm>
            <a:off x="3684735" y="2075937"/>
            <a:ext cx="14085334" cy="1453799"/>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 Rank actors with movies released in India based on their average ratings. Which actor is at the top of the list?</a:t>
            </a:r>
          </a:p>
        </p:txBody>
      </p:sp>
      <p:sp>
        <p:nvSpPr>
          <p:cNvPr id="8" name="TextBox 8"/>
          <p:cNvSpPr txBox="1"/>
          <p:nvPr/>
        </p:nvSpPr>
        <p:spPr>
          <a:xfrm>
            <a:off x="7519890" y="5653900"/>
            <a:ext cx="264310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1437307" y="9483789"/>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a:off x="11722566" y="3730176"/>
            <a:ext cx="4340342" cy="2826648"/>
          </a:xfrm>
          <a:custGeom>
            <a:avLst/>
            <a:gdLst/>
            <a:ahLst/>
            <a:cxnLst/>
            <a:rect l="l" t="t" r="r" b="b"/>
            <a:pathLst>
              <a:path w="4340342" h="2826648">
                <a:moveTo>
                  <a:pt x="0" y="0"/>
                </a:moveTo>
                <a:lnTo>
                  <a:pt x="4340342" y="0"/>
                </a:lnTo>
                <a:lnTo>
                  <a:pt x="4340342" y="2826648"/>
                </a:lnTo>
                <a:lnTo>
                  <a:pt x="0" y="2826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34220" y="3524486"/>
            <a:ext cx="8409780" cy="5589269"/>
          </a:xfrm>
          <a:custGeom>
            <a:avLst/>
            <a:gdLst/>
            <a:ahLst/>
            <a:cxnLst/>
            <a:rect l="l" t="t" r="r" b="b"/>
            <a:pathLst>
              <a:path w="8409780" h="5589269">
                <a:moveTo>
                  <a:pt x="0" y="0"/>
                </a:moveTo>
                <a:lnTo>
                  <a:pt x="8409780" y="0"/>
                </a:lnTo>
                <a:lnTo>
                  <a:pt x="8409780" y="5589269"/>
                </a:lnTo>
                <a:lnTo>
                  <a:pt x="0" y="5589269"/>
                </a:lnTo>
                <a:lnTo>
                  <a:pt x="0" y="0"/>
                </a:lnTo>
                <a:close/>
              </a:path>
            </a:pathLst>
          </a:custGeom>
          <a:blipFill>
            <a:blip r:embed="rId6"/>
            <a:stretch>
              <a:fillRect/>
            </a:stretch>
          </a:blipFill>
        </p:spPr>
      </p:sp>
      <p:sp>
        <p:nvSpPr>
          <p:cNvPr id="5" name="Freeform 5"/>
          <p:cNvSpPr/>
          <p:nvPr/>
        </p:nvSpPr>
        <p:spPr>
          <a:xfrm>
            <a:off x="9354983" y="5584273"/>
            <a:ext cx="8635516" cy="2471348"/>
          </a:xfrm>
          <a:custGeom>
            <a:avLst/>
            <a:gdLst/>
            <a:ahLst/>
            <a:cxnLst/>
            <a:rect l="l" t="t" r="r" b="b"/>
            <a:pathLst>
              <a:path w="8635516" h="2471348">
                <a:moveTo>
                  <a:pt x="0" y="0"/>
                </a:moveTo>
                <a:lnTo>
                  <a:pt x="8635516" y="0"/>
                </a:lnTo>
                <a:lnTo>
                  <a:pt x="8635516" y="2471349"/>
                </a:lnTo>
                <a:lnTo>
                  <a:pt x="0" y="2471349"/>
                </a:lnTo>
                <a:lnTo>
                  <a:pt x="0" y="0"/>
                </a:lnTo>
                <a:close/>
              </a:path>
            </a:pathLst>
          </a:custGeom>
          <a:blipFill>
            <a:blip r:embed="rId7"/>
            <a:stretch>
              <a:fillRect/>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23</a:t>
            </a:r>
          </a:p>
        </p:txBody>
      </p:sp>
      <p:sp>
        <p:nvSpPr>
          <p:cNvPr id="7" name="TextBox 7"/>
          <p:cNvSpPr txBox="1"/>
          <p:nvPr/>
        </p:nvSpPr>
        <p:spPr>
          <a:xfrm>
            <a:off x="3905165" y="1986421"/>
            <a:ext cx="14085334" cy="1373027"/>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Find out the top five actresses in Hindi movies released in India based on their average ratings? </a:t>
            </a:r>
          </a:p>
        </p:txBody>
      </p:sp>
      <p:sp>
        <p:nvSpPr>
          <p:cNvPr id="8" name="TextBox 8"/>
          <p:cNvSpPr txBox="1"/>
          <p:nvPr/>
        </p:nvSpPr>
        <p:spPr>
          <a:xfrm>
            <a:off x="3669063" y="9323305"/>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076137" y="4340289"/>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a:off x="14880994" y="8358398"/>
            <a:ext cx="3109505" cy="2025065"/>
          </a:xfrm>
          <a:custGeom>
            <a:avLst/>
            <a:gdLst/>
            <a:ahLst/>
            <a:cxnLst/>
            <a:rect l="l" t="t" r="r" b="b"/>
            <a:pathLst>
              <a:path w="3109505" h="2025065">
                <a:moveTo>
                  <a:pt x="0" y="0"/>
                </a:moveTo>
                <a:lnTo>
                  <a:pt x="3109505" y="0"/>
                </a:lnTo>
                <a:lnTo>
                  <a:pt x="3109505" y="2025065"/>
                </a:lnTo>
                <a:lnTo>
                  <a:pt x="0" y="20250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93770">
            <a:off x="14136259" y="-196014"/>
            <a:ext cx="2863750" cy="2026103"/>
          </a:xfrm>
          <a:custGeom>
            <a:avLst/>
            <a:gdLst/>
            <a:ahLst/>
            <a:cxnLst/>
            <a:rect l="l" t="t" r="r" b="b"/>
            <a:pathLst>
              <a:path w="2863750" h="2026103">
                <a:moveTo>
                  <a:pt x="0" y="0"/>
                </a:moveTo>
                <a:lnTo>
                  <a:pt x="2863750" y="0"/>
                </a:lnTo>
                <a:lnTo>
                  <a:pt x="2863750" y="2026104"/>
                </a:lnTo>
                <a:lnTo>
                  <a:pt x="0" y="2026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727402" y="3261676"/>
            <a:ext cx="6970979" cy="5635283"/>
          </a:xfrm>
          <a:custGeom>
            <a:avLst/>
            <a:gdLst/>
            <a:ahLst/>
            <a:cxnLst/>
            <a:rect l="l" t="t" r="r" b="b"/>
            <a:pathLst>
              <a:path w="6970979" h="5635283">
                <a:moveTo>
                  <a:pt x="0" y="0"/>
                </a:moveTo>
                <a:lnTo>
                  <a:pt x="6970979" y="0"/>
                </a:lnTo>
                <a:lnTo>
                  <a:pt x="6970979" y="5635283"/>
                </a:lnTo>
                <a:lnTo>
                  <a:pt x="0" y="5635283"/>
                </a:lnTo>
                <a:lnTo>
                  <a:pt x="0" y="0"/>
                </a:lnTo>
                <a:close/>
              </a:path>
            </a:pathLst>
          </a:custGeom>
          <a:blipFill>
            <a:blip r:embed="rId6"/>
            <a:stretch>
              <a:fillRect t="-198" b="-198"/>
            </a:stretch>
          </a:blipFill>
        </p:spPr>
      </p:sp>
      <p:sp>
        <p:nvSpPr>
          <p:cNvPr id="5" name="Freeform 5"/>
          <p:cNvSpPr/>
          <p:nvPr/>
        </p:nvSpPr>
        <p:spPr>
          <a:xfrm>
            <a:off x="2843647" y="4137451"/>
            <a:ext cx="7472316" cy="5728563"/>
          </a:xfrm>
          <a:custGeom>
            <a:avLst/>
            <a:gdLst/>
            <a:ahLst/>
            <a:cxnLst/>
            <a:rect l="l" t="t" r="r" b="b"/>
            <a:pathLst>
              <a:path w="7472316" h="5728563">
                <a:moveTo>
                  <a:pt x="0" y="0"/>
                </a:moveTo>
                <a:lnTo>
                  <a:pt x="7472315" y="0"/>
                </a:lnTo>
                <a:lnTo>
                  <a:pt x="7472315" y="5728564"/>
                </a:lnTo>
                <a:lnTo>
                  <a:pt x="0" y="5728564"/>
                </a:lnTo>
                <a:lnTo>
                  <a:pt x="0" y="0"/>
                </a:lnTo>
                <a:close/>
              </a:path>
            </a:pathLst>
          </a:custGeom>
          <a:blipFill>
            <a:blip r:embed="rId7"/>
            <a:stretch>
              <a:fillRect l="-228" r="-228"/>
            </a:stretch>
          </a:blipFill>
        </p:spPr>
      </p:sp>
      <p:sp>
        <p:nvSpPr>
          <p:cNvPr id="6" name="TextBox 6"/>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24</a:t>
            </a:r>
          </a:p>
        </p:txBody>
      </p:sp>
      <p:sp>
        <p:nvSpPr>
          <p:cNvPr id="7" name="TextBox 7"/>
          <p:cNvSpPr txBox="1"/>
          <p:nvPr/>
        </p:nvSpPr>
        <p:spPr>
          <a:xfrm>
            <a:off x="3684735" y="2075937"/>
            <a:ext cx="14085334" cy="1453799"/>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Select thriller movies as per avg rating and classify them in the following category: </a:t>
            </a:r>
          </a:p>
        </p:txBody>
      </p:sp>
      <p:sp>
        <p:nvSpPr>
          <p:cNvPr id="8" name="TextBox 8"/>
          <p:cNvSpPr txBox="1"/>
          <p:nvPr/>
        </p:nvSpPr>
        <p:spPr>
          <a:xfrm>
            <a:off x="12867586" y="9210675"/>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9" name="TextBox 9"/>
          <p:cNvSpPr txBox="1"/>
          <p:nvPr/>
        </p:nvSpPr>
        <p:spPr>
          <a:xfrm>
            <a:off x="146676" y="6198522"/>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10" name="Freeform 10"/>
          <p:cNvSpPr/>
          <p:nvPr/>
        </p:nvSpPr>
        <p:spPr>
          <a:xfrm>
            <a:off x="0" y="7656914"/>
            <a:ext cx="2524687" cy="2209101"/>
          </a:xfrm>
          <a:custGeom>
            <a:avLst/>
            <a:gdLst/>
            <a:ahLst/>
            <a:cxnLst/>
            <a:rect l="l" t="t" r="r" b="b"/>
            <a:pathLst>
              <a:path w="2524687" h="2209101">
                <a:moveTo>
                  <a:pt x="0" y="0"/>
                </a:moveTo>
                <a:lnTo>
                  <a:pt x="2524687" y="0"/>
                </a:lnTo>
                <a:lnTo>
                  <a:pt x="2524687" y="2209101"/>
                </a:lnTo>
                <a:lnTo>
                  <a:pt x="0" y="22091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sp>
        <p:nvSpPr>
          <p:cNvPr id="2" name="TextBox 2"/>
          <p:cNvSpPr txBox="1"/>
          <p:nvPr/>
        </p:nvSpPr>
        <p:spPr>
          <a:xfrm>
            <a:off x="2335716" y="942975"/>
            <a:ext cx="6754885" cy="1515107"/>
          </a:xfrm>
          <a:prstGeom prst="rect">
            <a:avLst/>
          </a:prstGeom>
        </p:spPr>
        <p:txBody>
          <a:bodyPr lIns="0" tIns="0" rIns="0" bIns="0" rtlCol="0" anchor="t">
            <a:spAutoFit/>
          </a:bodyPr>
          <a:lstStyle/>
          <a:p>
            <a:pPr marL="0" lvl="0" indent="0">
              <a:lnSpc>
                <a:spcPts val="9399"/>
              </a:lnSpc>
            </a:pPr>
            <a:r>
              <a:rPr lang="en-US" sz="9399">
                <a:solidFill>
                  <a:srgbClr val="FFBE24"/>
                </a:solidFill>
                <a:latin typeface="Agrandir Narrow Heavy"/>
              </a:rPr>
              <a:t>DATASET</a:t>
            </a:r>
          </a:p>
        </p:txBody>
      </p:sp>
      <p:sp>
        <p:nvSpPr>
          <p:cNvPr id="3" name="Freeform 3"/>
          <p:cNvSpPr/>
          <p:nvPr/>
        </p:nvSpPr>
        <p:spPr>
          <a:xfrm>
            <a:off x="11588725" y="1341893"/>
            <a:ext cx="8142666" cy="7603214"/>
          </a:xfrm>
          <a:custGeom>
            <a:avLst/>
            <a:gdLst/>
            <a:ahLst/>
            <a:cxnLst/>
            <a:rect l="l" t="t" r="r" b="b"/>
            <a:pathLst>
              <a:path w="8142666" h="7603214">
                <a:moveTo>
                  <a:pt x="0" y="0"/>
                </a:moveTo>
                <a:lnTo>
                  <a:pt x="8142665" y="0"/>
                </a:lnTo>
                <a:lnTo>
                  <a:pt x="8142665" y="7603214"/>
                </a:lnTo>
                <a:lnTo>
                  <a:pt x="0" y="7603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59666" y="2926083"/>
            <a:ext cx="10761468" cy="905794"/>
          </a:xfrm>
          <a:prstGeom prst="rect">
            <a:avLst/>
          </a:prstGeom>
        </p:spPr>
        <p:txBody>
          <a:bodyPr lIns="0" tIns="0" rIns="0" bIns="0" rtlCol="0" anchor="t">
            <a:spAutoFit/>
          </a:bodyPr>
          <a:lstStyle/>
          <a:p>
            <a:pPr marL="557477" lvl="1" indent="-278739">
              <a:lnSpc>
                <a:spcPts val="3614"/>
              </a:lnSpc>
              <a:buFont typeface="Arial"/>
              <a:buChar char="•"/>
            </a:pPr>
            <a:r>
              <a:rPr lang="en-US" sz="2582" spc="-12">
                <a:solidFill>
                  <a:srgbClr val="FFBE24"/>
                </a:solidFill>
                <a:latin typeface="Quicksand Bold"/>
              </a:rPr>
              <a:t>Director Mapping :</a:t>
            </a:r>
            <a:r>
              <a:rPr lang="en-US" sz="2582" spc="-12">
                <a:solidFill>
                  <a:srgbClr val="FBF3EC"/>
                </a:solidFill>
                <a:latin typeface="Quicksand Bold"/>
              </a:rPr>
              <a:t> This table Associates directors with movies they have directed, aiding exploration of directorial impact.</a:t>
            </a:r>
          </a:p>
        </p:txBody>
      </p:sp>
      <p:sp>
        <p:nvSpPr>
          <p:cNvPr id="5" name="TextBox 5"/>
          <p:cNvSpPr txBox="1"/>
          <p:nvPr/>
        </p:nvSpPr>
        <p:spPr>
          <a:xfrm>
            <a:off x="359666" y="4091126"/>
            <a:ext cx="10761468" cy="905794"/>
          </a:xfrm>
          <a:prstGeom prst="rect">
            <a:avLst/>
          </a:prstGeom>
        </p:spPr>
        <p:txBody>
          <a:bodyPr lIns="0" tIns="0" rIns="0" bIns="0" rtlCol="0" anchor="t">
            <a:spAutoFit/>
          </a:bodyPr>
          <a:lstStyle/>
          <a:p>
            <a:pPr marL="557477" lvl="1" indent="-278739" algn="l">
              <a:lnSpc>
                <a:spcPts val="3614"/>
              </a:lnSpc>
              <a:spcBef>
                <a:spcPct val="0"/>
              </a:spcBef>
              <a:buFont typeface="Arial"/>
              <a:buChar char="•"/>
            </a:pPr>
            <a:r>
              <a:rPr lang="en-US" sz="2582" u="none" strike="noStrike" spc="-12">
                <a:solidFill>
                  <a:srgbClr val="FFBE24"/>
                </a:solidFill>
                <a:latin typeface="Quicksand Bold"/>
              </a:rPr>
              <a:t>Genre : </a:t>
            </a:r>
            <a:r>
              <a:rPr lang="en-US" sz="2582" u="none" strike="noStrike" spc="-12">
                <a:solidFill>
                  <a:srgbClr val="FBF3EC"/>
                </a:solidFill>
                <a:latin typeface="Quicksand Bold"/>
              </a:rPr>
              <a:t>This table Classifies movies into different genres, enabling genre-based analysis of performance metrics.</a:t>
            </a:r>
          </a:p>
        </p:txBody>
      </p:sp>
      <p:sp>
        <p:nvSpPr>
          <p:cNvPr id="6" name="TextBox 6"/>
          <p:cNvSpPr txBox="1"/>
          <p:nvPr/>
        </p:nvSpPr>
        <p:spPr>
          <a:xfrm>
            <a:off x="359666" y="5253642"/>
            <a:ext cx="10706986" cy="1362909"/>
          </a:xfrm>
          <a:prstGeom prst="rect">
            <a:avLst/>
          </a:prstGeom>
        </p:spPr>
        <p:txBody>
          <a:bodyPr lIns="0" tIns="0" rIns="0" bIns="0" rtlCol="0" anchor="t">
            <a:spAutoFit/>
          </a:bodyPr>
          <a:lstStyle/>
          <a:p>
            <a:pPr marL="557477" lvl="1" indent="-278739" algn="l">
              <a:lnSpc>
                <a:spcPts val="3614"/>
              </a:lnSpc>
              <a:spcBef>
                <a:spcPct val="0"/>
              </a:spcBef>
              <a:buFont typeface="Arial"/>
              <a:buChar char="•"/>
            </a:pPr>
            <a:r>
              <a:rPr lang="en-US" sz="2582" u="none" strike="noStrike" spc="-12">
                <a:solidFill>
                  <a:srgbClr val="FFBE24"/>
                </a:solidFill>
                <a:latin typeface="Quicksand Bold"/>
              </a:rPr>
              <a:t>Name : </a:t>
            </a:r>
            <a:r>
              <a:rPr lang="en-US" sz="2582" u="none" strike="noStrike" spc="-12">
                <a:solidFill>
                  <a:srgbClr val="FBF3EC"/>
                </a:solidFill>
                <a:latin typeface="Quicksand Bold"/>
              </a:rPr>
              <a:t>This table Contains information about individuals involved in movie production, such as actors, directors, and producers.</a:t>
            </a:r>
          </a:p>
        </p:txBody>
      </p:sp>
      <p:sp>
        <p:nvSpPr>
          <p:cNvPr id="7" name="TextBox 7"/>
          <p:cNvSpPr txBox="1"/>
          <p:nvPr/>
        </p:nvSpPr>
        <p:spPr>
          <a:xfrm>
            <a:off x="359666" y="6873272"/>
            <a:ext cx="10761468" cy="1362909"/>
          </a:xfrm>
          <a:prstGeom prst="rect">
            <a:avLst/>
          </a:prstGeom>
        </p:spPr>
        <p:txBody>
          <a:bodyPr lIns="0" tIns="0" rIns="0" bIns="0" rtlCol="0" anchor="t">
            <a:spAutoFit/>
          </a:bodyPr>
          <a:lstStyle/>
          <a:p>
            <a:pPr marL="557477" lvl="1" indent="-278739" algn="l">
              <a:lnSpc>
                <a:spcPts val="3614"/>
              </a:lnSpc>
              <a:spcBef>
                <a:spcPct val="0"/>
              </a:spcBef>
              <a:buFont typeface="Arial"/>
              <a:buChar char="•"/>
            </a:pPr>
            <a:r>
              <a:rPr lang="en-US" sz="2582" u="none" strike="noStrike" spc="-12">
                <a:solidFill>
                  <a:srgbClr val="FFBE24"/>
                </a:solidFill>
                <a:latin typeface="Quicksand Bold"/>
              </a:rPr>
              <a:t>Ratings :</a:t>
            </a:r>
            <a:r>
              <a:rPr lang="en-US" sz="2582" u="none" strike="noStrike" spc="-12">
                <a:solidFill>
                  <a:srgbClr val="FBF3EC"/>
                </a:solidFill>
                <a:latin typeface="Quicksand Bold"/>
              </a:rPr>
              <a:t> This table Provides ratings and reviews for movies, allowing evaluation of critical and audience reception for each film.</a:t>
            </a:r>
          </a:p>
        </p:txBody>
      </p:sp>
      <p:sp>
        <p:nvSpPr>
          <p:cNvPr id="8" name="TextBox 8"/>
          <p:cNvSpPr txBox="1"/>
          <p:nvPr/>
        </p:nvSpPr>
        <p:spPr>
          <a:xfrm>
            <a:off x="359666" y="8493356"/>
            <a:ext cx="10761468" cy="905794"/>
          </a:xfrm>
          <a:prstGeom prst="rect">
            <a:avLst/>
          </a:prstGeom>
        </p:spPr>
        <p:txBody>
          <a:bodyPr lIns="0" tIns="0" rIns="0" bIns="0" rtlCol="0" anchor="t">
            <a:spAutoFit/>
          </a:bodyPr>
          <a:lstStyle/>
          <a:p>
            <a:pPr marL="557477" lvl="1" indent="-278739" algn="l">
              <a:lnSpc>
                <a:spcPts val="3614"/>
              </a:lnSpc>
              <a:spcBef>
                <a:spcPct val="0"/>
              </a:spcBef>
              <a:buFont typeface="Arial"/>
              <a:buChar char="•"/>
            </a:pPr>
            <a:r>
              <a:rPr lang="en-US" sz="2582" u="none" strike="noStrike" spc="-12">
                <a:solidFill>
                  <a:srgbClr val="FFBE24"/>
                </a:solidFill>
                <a:latin typeface="Quicksand Bold"/>
              </a:rPr>
              <a:t>Role Mapping :</a:t>
            </a:r>
            <a:r>
              <a:rPr lang="en-US" sz="2582" u="none" strike="noStrike" spc="-12">
                <a:solidFill>
                  <a:srgbClr val="FBF3EC"/>
                </a:solidFill>
                <a:latin typeface="Quicksand Bold"/>
              </a:rPr>
              <a:t> This table Maps actors/actresses to their roles in movies, facilitating analysis of individual performance.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16376" y="7661260"/>
            <a:ext cx="3922667" cy="2554637"/>
          </a:xfrm>
          <a:custGeom>
            <a:avLst/>
            <a:gdLst/>
            <a:ahLst/>
            <a:cxnLst/>
            <a:rect l="l" t="t" r="r" b="b"/>
            <a:pathLst>
              <a:path w="3922667" h="2554637">
                <a:moveTo>
                  <a:pt x="0" y="0"/>
                </a:moveTo>
                <a:lnTo>
                  <a:pt x="3922667" y="0"/>
                </a:lnTo>
                <a:lnTo>
                  <a:pt x="3922667" y="2554637"/>
                </a:lnTo>
                <a:lnTo>
                  <a:pt x="0" y="25546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93864" y="3751115"/>
            <a:ext cx="10282743" cy="2784770"/>
          </a:xfrm>
          <a:custGeom>
            <a:avLst/>
            <a:gdLst/>
            <a:ahLst/>
            <a:cxnLst/>
            <a:rect l="l" t="t" r="r" b="b"/>
            <a:pathLst>
              <a:path w="10282743" h="2784770">
                <a:moveTo>
                  <a:pt x="0" y="0"/>
                </a:moveTo>
                <a:lnTo>
                  <a:pt x="10282742" y="0"/>
                </a:lnTo>
                <a:lnTo>
                  <a:pt x="10282742" y="2784770"/>
                </a:lnTo>
                <a:lnTo>
                  <a:pt x="0" y="2784770"/>
                </a:lnTo>
                <a:lnTo>
                  <a:pt x="0" y="0"/>
                </a:lnTo>
                <a:close/>
              </a:path>
            </a:pathLst>
          </a:custGeom>
          <a:blipFill>
            <a:blip r:embed="rId8"/>
            <a:stretch>
              <a:fillRect r="-725"/>
            </a:stretch>
          </a:blipFill>
        </p:spPr>
      </p:sp>
      <p:sp>
        <p:nvSpPr>
          <p:cNvPr id="6" name="Freeform 6"/>
          <p:cNvSpPr/>
          <p:nvPr/>
        </p:nvSpPr>
        <p:spPr>
          <a:xfrm>
            <a:off x="10781618" y="5573796"/>
            <a:ext cx="7208882" cy="4174928"/>
          </a:xfrm>
          <a:custGeom>
            <a:avLst/>
            <a:gdLst/>
            <a:ahLst/>
            <a:cxnLst/>
            <a:rect l="l" t="t" r="r" b="b"/>
            <a:pathLst>
              <a:path w="7208882" h="4174928">
                <a:moveTo>
                  <a:pt x="0" y="0"/>
                </a:moveTo>
                <a:lnTo>
                  <a:pt x="7208881" y="0"/>
                </a:lnTo>
                <a:lnTo>
                  <a:pt x="7208881" y="4174928"/>
                </a:lnTo>
                <a:lnTo>
                  <a:pt x="0" y="4174928"/>
                </a:lnTo>
                <a:lnTo>
                  <a:pt x="0" y="0"/>
                </a:lnTo>
                <a:close/>
              </a:path>
            </a:pathLst>
          </a:custGeom>
          <a:blipFill>
            <a:blip r:embed="rId9"/>
            <a:stretch>
              <a:fillRect/>
            </a:stretch>
          </a:blipFill>
        </p:spPr>
      </p:sp>
      <p:sp>
        <p:nvSpPr>
          <p:cNvPr id="7" name="TextBox 7"/>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25</a:t>
            </a:r>
          </a:p>
        </p:txBody>
      </p:sp>
      <p:sp>
        <p:nvSpPr>
          <p:cNvPr id="8" name="TextBox 8"/>
          <p:cNvSpPr txBox="1"/>
          <p:nvPr/>
        </p:nvSpPr>
        <p:spPr>
          <a:xfrm>
            <a:off x="3905165" y="1986421"/>
            <a:ext cx="14085334" cy="1373027"/>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What is the genre-wise running total and moving average of the average movie duration? </a:t>
            </a:r>
          </a:p>
        </p:txBody>
      </p:sp>
      <p:sp>
        <p:nvSpPr>
          <p:cNvPr id="9" name="TextBox 9"/>
          <p:cNvSpPr txBox="1"/>
          <p:nvPr/>
        </p:nvSpPr>
        <p:spPr>
          <a:xfrm>
            <a:off x="4777544" y="6878785"/>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10" name="TextBox 10"/>
          <p:cNvSpPr txBox="1"/>
          <p:nvPr/>
        </p:nvSpPr>
        <p:spPr>
          <a:xfrm>
            <a:off x="12789454" y="4505321"/>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93770">
            <a:off x="13969963" y="7776806"/>
            <a:ext cx="3959532" cy="2801369"/>
          </a:xfrm>
          <a:custGeom>
            <a:avLst/>
            <a:gdLst/>
            <a:ahLst/>
            <a:cxnLst/>
            <a:rect l="l" t="t" r="r" b="b"/>
            <a:pathLst>
              <a:path w="3959532" h="2801369">
                <a:moveTo>
                  <a:pt x="0" y="0"/>
                </a:moveTo>
                <a:lnTo>
                  <a:pt x="3959531" y="0"/>
                </a:lnTo>
                <a:lnTo>
                  <a:pt x="3959531" y="2801369"/>
                </a:lnTo>
                <a:lnTo>
                  <a:pt x="0" y="28013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86354" y="4215515"/>
            <a:ext cx="8837131" cy="5179271"/>
          </a:xfrm>
          <a:custGeom>
            <a:avLst/>
            <a:gdLst/>
            <a:ahLst/>
            <a:cxnLst/>
            <a:rect l="l" t="t" r="r" b="b"/>
            <a:pathLst>
              <a:path w="8837131" h="5179271">
                <a:moveTo>
                  <a:pt x="0" y="0"/>
                </a:moveTo>
                <a:lnTo>
                  <a:pt x="8837131" y="0"/>
                </a:lnTo>
                <a:lnTo>
                  <a:pt x="8837131" y="5179271"/>
                </a:lnTo>
                <a:lnTo>
                  <a:pt x="0" y="5179271"/>
                </a:lnTo>
                <a:lnTo>
                  <a:pt x="0" y="0"/>
                </a:lnTo>
                <a:close/>
              </a:path>
            </a:pathLst>
          </a:custGeom>
          <a:blipFill>
            <a:blip r:embed="rId6"/>
            <a:stretch>
              <a:fillRect/>
            </a:stretch>
          </a:blipFill>
        </p:spPr>
      </p:sp>
      <p:sp>
        <p:nvSpPr>
          <p:cNvPr id="5" name="Freeform 5"/>
          <p:cNvSpPr/>
          <p:nvPr/>
        </p:nvSpPr>
        <p:spPr>
          <a:xfrm>
            <a:off x="9452845" y="4963445"/>
            <a:ext cx="8317224" cy="1729688"/>
          </a:xfrm>
          <a:custGeom>
            <a:avLst/>
            <a:gdLst/>
            <a:ahLst/>
            <a:cxnLst/>
            <a:rect l="l" t="t" r="r" b="b"/>
            <a:pathLst>
              <a:path w="8317224" h="1729688">
                <a:moveTo>
                  <a:pt x="0" y="0"/>
                </a:moveTo>
                <a:lnTo>
                  <a:pt x="8317224" y="0"/>
                </a:lnTo>
                <a:lnTo>
                  <a:pt x="8317224" y="1729688"/>
                </a:lnTo>
                <a:lnTo>
                  <a:pt x="0" y="1729688"/>
                </a:lnTo>
                <a:lnTo>
                  <a:pt x="0" y="0"/>
                </a:lnTo>
                <a:close/>
              </a:path>
            </a:pathLst>
          </a:custGeom>
          <a:blipFill>
            <a:blip r:embed="rId7"/>
            <a:stretch>
              <a:fillRect/>
            </a:stretch>
          </a:blipFill>
        </p:spPr>
      </p:sp>
      <p:sp>
        <p:nvSpPr>
          <p:cNvPr id="6" name="TextBox 6"/>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26</a:t>
            </a:r>
          </a:p>
        </p:txBody>
      </p:sp>
      <p:sp>
        <p:nvSpPr>
          <p:cNvPr id="7" name="TextBox 7"/>
          <p:cNvSpPr txBox="1"/>
          <p:nvPr/>
        </p:nvSpPr>
        <p:spPr>
          <a:xfrm>
            <a:off x="3684735" y="2075937"/>
            <a:ext cx="14085334" cy="2139578"/>
          </a:xfrm>
          <a:prstGeom prst="rect">
            <a:avLst/>
          </a:prstGeom>
        </p:spPr>
        <p:txBody>
          <a:bodyPr lIns="0" tIns="0" rIns="0" bIns="0" rtlCol="0" anchor="t">
            <a:spAutoFit/>
          </a:bodyPr>
          <a:lstStyle/>
          <a:p>
            <a:pPr marL="0" lvl="1" indent="0" algn="just">
              <a:lnSpc>
                <a:spcPts val="5441"/>
              </a:lnSpc>
              <a:spcBef>
                <a:spcPct val="0"/>
              </a:spcBef>
            </a:pPr>
            <a:r>
              <a:rPr lang="en-US" sz="3887">
                <a:solidFill>
                  <a:srgbClr val="1F222B"/>
                </a:solidFill>
                <a:latin typeface="Agrandir Bold"/>
              </a:rPr>
              <a:t>Which are the top two production houses that have produced the highest number of hits (median rating &gt;= 8) among multilingual movies?</a:t>
            </a:r>
          </a:p>
        </p:txBody>
      </p:sp>
      <p:sp>
        <p:nvSpPr>
          <p:cNvPr id="8" name="TextBox 8"/>
          <p:cNvSpPr txBox="1"/>
          <p:nvPr/>
        </p:nvSpPr>
        <p:spPr>
          <a:xfrm>
            <a:off x="12014852" y="6927730"/>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9" name="TextBox 9"/>
          <p:cNvSpPr txBox="1"/>
          <p:nvPr/>
        </p:nvSpPr>
        <p:spPr>
          <a:xfrm>
            <a:off x="3049464" y="9394786"/>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10" name="Freeform 10"/>
          <p:cNvSpPr/>
          <p:nvPr/>
        </p:nvSpPr>
        <p:spPr>
          <a:xfrm>
            <a:off x="13892737" y="344446"/>
            <a:ext cx="1596604" cy="1798991"/>
          </a:xfrm>
          <a:custGeom>
            <a:avLst/>
            <a:gdLst/>
            <a:ahLst/>
            <a:cxnLst/>
            <a:rect l="l" t="t" r="r" b="b"/>
            <a:pathLst>
              <a:path w="1596604" h="1798991">
                <a:moveTo>
                  <a:pt x="0" y="0"/>
                </a:moveTo>
                <a:lnTo>
                  <a:pt x="1596605" y="0"/>
                </a:lnTo>
                <a:lnTo>
                  <a:pt x="1596605" y="1798990"/>
                </a:lnTo>
                <a:lnTo>
                  <a:pt x="0" y="1798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09074" y="3616622"/>
            <a:ext cx="8834926" cy="5564685"/>
          </a:xfrm>
          <a:custGeom>
            <a:avLst/>
            <a:gdLst/>
            <a:ahLst/>
            <a:cxnLst/>
            <a:rect l="l" t="t" r="r" b="b"/>
            <a:pathLst>
              <a:path w="8834926" h="5564685">
                <a:moveTo>
                  <a:pt x="0" y="0"/>
                </a:moveTo>
                <a:lnTo>
                  <a:pt x="8834926" y="0"/>
                </a:lnTo>
                <a:lnTo>
                  <a:pt x="8834926" y="5564685"/>
                </a:lnTo>
                <a:lnTo>
                  <a:pt x="0" y="5564685"/>
                </a:lnTo>
                <a:lnTo>
                  <a:pt x="0" y="0"/>
                </a:lnTo>
                <a:close/>
              </a:path>
            </a:pathLst>
          </a:custGeom>
          <a:blipFill>
            <a:blip r:embed="rId6"/>
            <a:stretch>
              <a:fillRect/>
            </a:stretch>
          </a:blipFill>
        </p:spPr>
      </p:sp>
      <p:sp>
        <p:nvSpPr>
          <p:cNvPr id="5" name="Freeform 5"/>
          <p:cNvSpPr/>
          <p:nvPr/>
        </p:nvSpPr>
        <p:spPr>
          <a:xfrm>
            <a:off x="9549019" y="5606255"/>
            <a:ext cx="8528467" cy="1585420"/>
          </a:xfrm>
          <a:custGeom>
            <a:avLst/>
            <a:gdLst/>
            <a:ahLst/>
            <a:cxnLst/>
            <a:rect l="l" t="t" r="r" b="b"/>
            <a:pathLst>
              <a:path w="8528467" h="1585420">
                <a:moveTo>
                  <a:pt x="0" y="0"/>
                </a:moveTo>
                <a:lnTo>
                  <a:pt x="8528467" y="0"/>
                </a:lnTo>
                <a:lnTo>
                  <a:pt x="8528467" y="1585420"/>
                </a:lnTo>
                <a:lnTo>
                  <a:pt x="0" y="1585420"/>
                </a:lnTo>
                <a:lnTo>
                  <a:pt x="0" y="0"/>
                </a:lnTo>
                <a:close/>
              </a:path>
            </a:pathLst>
          </a:custGeom>
          <a:blipFill>
            <a:blip r:embed="rId7"/>
            <a:stretch>
              <a:fillRect/>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27</a:t>
            </a:r>
          </a:p>
        </p:txBody>
      </p:sp>
      <p:sp>
        <p:nvSpPr>
          <p:cNvPr id="7" name="TextBox 7"/>
          <p:cNvSpPr txBox="1"/>
          <p:nvPr/>
        </p:nvSpPr>
        <p:spPr>
          <a:xfrm>
            <a:off x="3905165" y="1986421"/>
            <a:ext cx="14085334" cy="1373027"/>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What is the genre-wise running total and moving average of the average movie duration? </a:t>
            </a:r>
          </a:p>
        </p:txBody>
      </p:sp>
      <p:sp>
        <p:nvSpPr>
          <p:cNvPr id="8" name="TextBox 8"/>
          <p:cNvSpPr txBox="1"/>
          <p:nvPr/>
        </p:nvSpPr>
        <p:spPr>
          <a:xfrm>
            <a:off x="3331982" y="9483789"/>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216648" y="4505321"/>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1193770">
            <a:off x="13102586" y="8038992"/>
            <a:ext cx="3959532" cy="2801369"/>
          </a:xfrm>
          <a:custGeom>
            <a:avLst/>
            <a:gdLst/>
            <a:ahLst/>
            <a:cxnLst/>
            <a:rect l="l" t="t" r="r" b="b"/>
            <a:pathLst>
              <a:path w="3959532" h="2801369">
                <a:moveTo>
                  <a:pt x="0" y="0"/>
                </a:moveTo>
                <a:lnTo>
                  <a:pt x="3959532" y="0"/>
                </a:lnTo>
                <a:lnTo>
                  <a:pt x="3959532" y="2801368"/>
                </a:lnTo>
                <a:lnTo>
                  <a:pt x="0" y="28013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grpSp>
        <p:nvGrpSpPr>
          <p:cNvPr id="2" name="Group 2"/>
          <p:cNvGrpSpPr/>
          <p:nvPr/>
        </p:nvGrpSpPr>
        <p:grpSpPr>
          <a:xfrm>
            <a:off x="3546567" y="3672712"/>
            <a:ext cx="11821456" cy="2411857"/>
            <a:chOff x="0" y="0"/>
            <a:chExt cx="15761941" cy="3215809"/>
          </a:xfrm>
        </p:grpSpPr>
        <p:grpSp>
          <p:nvGrpSpPr>
            <p:cNvPr id="3" name="Group 3"/>
            <p:cNvGrpSpPr/>
            <p:nvPr/>
          </p:nvGrpSpPr>
          <p:grpSpPr>
            <a:xfrm>
              <a:off x="0" y="0"/>
              <a:ext cx="15761941" cy="3215809"/>
              <a:chOff x="0" y="0"/>
              <a:chExt cx="1284342" cy="262036"/>
            </a:xfrm>
          </p:grpSpPr>
          <p:sp>
            <p:nvSpPr>
              <p:cNvPr id="4" name="Freeform 4"/>
              <p:cNvSpPr/>
              <p:nvPr/>
            </p:nvSpPr>
            <p:spPr>
              <a:xfrm>
                <a:off x="0" y="0"/>
                <a:ext cx="1284342" cy="262036"/>
              </a:xfrm>
              <a:custGeom>
                <a:avLst/>
                <a:gdLst/>
                <a:ahLst/>
                <a:cxnLst/>
                <a:rect l="l" t="t" r="r" b="b"/>
                <a:pathLst>
                  <a:path w="1284342" h="262036">
                    <a:moveTo>
                      <a:pt x="80968" y="0"/>
                    </a:moveTo>
                    <a:lnTo>
                      <a:pt x="1203374" y="0"/>
                    </a:lnTo>
                    <a:cubicBezTo>
                      <a:pt x="1224848" y="0"/>
                      <a:pt x="1245442" y="8531"/>
                      <a:pt x="1260627" y="23715"/>
                    </a:cubicBezTo>
                    <a:cubicBezTo>
                      <a:pt x="1275811" y="38899"/>
                      <a:pt x="1284342" y="59494"/>
                      <a:pt x="1284342" y="80968"/>
                    </a:cubicBezTo>
                    <a:lnTo>
                      <a:pt x="1284342" y="181068"/>
                    </a:lnTo>
                    <a:cubicBezTo>
                      <a:pt x="1284342" y="202542"/>
                      <a:pt x="1275811" y="223137"/>
                      <a:pt x="1260627" y="238321"/>
                    </a:cubicBezTo>
                    <a:cubicBezTo>
                      <a:pt x="1245442" y="253506"/>
                      <a:pt x="1224848" y="262036"/>
                      <a:pt x="1203374" y="262036"/>
                    </a:cubicBezTo>
                    <a:lnTo>
                      <a:pt x="80968" y="262036"/>
                    </a:lnTo>
                    <a:cubicBezTo>
                      <a:pt x="59494" y="262036"/>
                      <a:pt x="38899" y="253506"/>
                      <a:pt x="23715" y="238321"/>
                    </a:cubicBezTo>
                    <a:cubicBezTo>
                      <a:pt x="8531" y="223137"/>
                      <a:pt x="0" y="202542"/>
                      <a:pt x="0" y="181068"/>
                    </a:cubicBezTo>
                    <a:lnTo>
                      <a:pt x="0" y="80968"/>
                    </a:lnTo>
                    <a:cubicBezTo>
                      <a:pt x="0" y="59494"/>
                      <a:pt x="8531" y="38899"/>
                      <a:pt x="23715" y="23715"/>
                    </a:cubicBezTo>
                    <a:cubicBezTo>
                      <a:pt x="38899" y="8531"/>
                      <a:pt x="59494" y="0"/>
                      <a:pt x="80968" y="0"/>
                    </a:cubicBezTo>
                    <a:close/>
                  </a:path>
                </a:pathLst>
              </a:custGeom>
              <a:solidFill>
                <a:srgbClr val="DE4A48"/>
              </a:solidFill>
            </p:spPr>
          </p:sp>
          <p:sp>
            <p:nvSpPr>
              <p:cNvPr id="5" name="TextBox 5"/>
              <p:cNvSpPr txBox="1"/>
              <p:nvPr/>
            </p:nvSpPr>
            <p:spPr>
              <a:xfrm>
                <a:off x="0" y="-28575"/>
                <a:ext cx="1284342" cy="290611"/>
              </a:xfrm>
              <a:prstGeom prst="rect">
                <a:avLst/>
              </a:prstGeom>
            </p:spPr>
            <p:txBody>
              <a:bodyPr lIns="50800" tIns="50800" rIns="50800" bIns="50800" rtlCol="0" anchor="ctr"/>
              <a:lstStyle/>
              <a:p>
                <a:pPr algn="ctr">
                  <a:lnSpc>
                    <a:spcPts val="2660"/>
                  </a:lnSpc>
                </a:pPr>
                <a:endParaRPr/>
              </a:p>
            </p:txBody>
          </p:sp>
        </p:grpSp>
        <p:sp>
          <p:nvSpPr>
            <p:cNvPr id="6" name="TextBox 6"/>
            <p:cNvSpPr txBox="1"/>
            <p:nvPr/>
          </p:nvSpPr>
          <p:spPr>
            <a:xfrm>
              <a:off x="917294" y="474097"/>
              <a:ext cx="13927353" cy="2113862"/>
            </a:xfrm>
            <a:prstGeom prst="rect">
              <a:avLst/>
            </a:prstGeom>
          </p:spPr>
          <p:txBody>
            <a:bodyPr lIns="0" tIns="0" rIns="0" bIns="0" rtlCol="0" anchor="t">
              <a:spAutoFit/>
            </a:bodyPr>
            <a:lstStyle/>
            <a:p>
              <a:pPr algn="ctr">
                <a:lnSpc>
                  <a:spcPts val="11878"/>
                </a:lnSpc>
              </a:pPr>
              <a:r>
                <a:rPr lang="en-US" sz="8484">
                  <a:solidFill>
                    <a:srgbClr val="FFFFFF"/>
                  </a:solidFill>
                  <a:latin typeface="Agrandir Heavy"/>
                </a:rPr>
                <a:t>THE END</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sp>
        <p:nvSpPr>
          <p:cNvPr id="2" name="TextBox 2"/>
          <p:cNvSpPr txBox="1"/>
          <p:nvPr/>
        </p:nvSpPr>
        <p:spPr>
          <a:xfrm>
            <a:off x="3031102" y="985745"/>
            <a:ext cx="12225796" cy="1368424"/>
          </a:xfrm>
          <a:prstGeom prst="rect">
            <a:avLst/>
          </a:prstGeom>
        </p:spPr>
        <p:txBody>
          <a:bodyPr lIns="0" tIns="0" rIns="0" bIns="0" rtlCol="0" anchor="t">
            <a:spAutoFit/>
          </a:bodyPr>
          <a:lstStyle/>
          <a:p>
            <a:pPr marL="0" lvl="0" indent="0" algn="ctr">
              <a:lnSpc>
                <a:spcPts val="8499"/>
              </a:lnSpc>
            </a:pPr>
            <a:r>
              <a:rPr lang="en-US" sz="8499">
                <a:solidFill>
                  <a:srgbClr val="FCE19A"/>
                </a:solidFill>
                <a:latin typeface="Agrandir Narrow Heavy"/>
              </a:rPr>
              <a:t>RESOURCE PAGE</a:t>
            </a:r>
          </a:p>
        </p:txBody>
      </p:sp>
      <p:sp>
        <p:nvSpPr>
          <p:cNvPr id="3" name="Freeform 3"/>
          <p:cNvSpPr/>
          <p:nvPr/>
        </p:nvSpPr>
        <p:spPr>
          <a:xfrm>
            <a:off x="2965147" y="6359748"/>
            <a:ext cx="1670007" cy="926854"/>
          </a:xfrm>
          <a:custGeom>
            <a:avLst/>
            <a:gdLst/>
            <a:ahLst/>
            <a:cxnLst/>
            <a:rect l="l" t="t" r="r" b="b"/>
            <a:pathLst>
              <a:path w="1670007" h="926854">
                <a:moveTo>
                  <a:pt x="0" y="0"/>
                </a:moveTo>
                <a:lnTo>
                  <a:pt x="1670006" y="0"/>
                </a:lnTo>
                <a:lnTo>
                  <a:pt x="1670006" y="926854"/>
                </a:lnTo>
                <a:lnTo>
                  <a:pt x="0" y="9268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958371" y="7868321"/>
            <a:ext cx="1289496" cy="1178277"/>
          </a:xfrm>
          <a:custGeom>
            <a:avLst/>
            <a:gdLst/>
            <a:ahLst/>
            <a:cxnLst/>
            <a:rect l="l" t="t" r="r" b="b"/>
            <a:pathLst>
              <a:path w="1289496" h="1178277">
                <a:moveTo>
                  <a:pt x="0" y="0"/>
                </a:moveTo>
                <a:lnTo>
                  <a:pt x="1289496" y="0"/>
                </a:lnTo>
                <a:lnTo>
                  <a:pt x="1289496" y="1178277"/>
                </a:lnTo>
                <a:lnTo>
                  <a:pt x="0" y="11782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072278" y="6234036"/>
            <a:ext cx="1404801" cy="1178277"/>
          </a:xfrm>
          <a:custGeom>
            <a:avLst/>
            <a:gdLst/>
            <a:ahLst/>
            <a:cxnLst/>
            <a:rect l="l" t="t" r="r" b="b"/>
            <a:pathLst>
              <a:path w="1404801" h="1178277">
                <a:moveTo>
                  <a:pt x="0" y="0"/>
                </a:moveTo>
                <a:lnTo>
                  <a:pt x="1404801" y="0"/>
                </a:lnTo>
                <a:lnTo>
                  <a:pt x="1404801" y="1178277"/>
                </a:lnTo>
                <a:lnTo>
                  <a:pt x="0" y="11782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837135" y="7868321"/>
            <a:ext cx="723168" cy="1178277"/>
          </a:xfrm>
          <a:custGeom>
            <a:avLst/>
            <a:gdLst/>
            <a:ahLst/>
            <a:cxnLst/>
            <a:rect l="l" t="t" r="r" b="b"/>
            <a:pathLst>
              <a:path w="723168" h="1178277">
                <a:moveTo>
                  <a:pt x="0" y="0"/>
                </a:moveTo>
                <a:lnTo>
                  <a:pt x="723168" y="0"/>
                </a:lnTo>
                <a:lnTo>
                  <a:pt x="723168" y="1178277"/>
                </a:lnTo>
                <a:lnTo>
                  <a:pt x="0" y="11782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89067" y="6234036"/>
            <a:ext cx="1592266" cy="1178277"/>
          </a:xfrm>
          <a:custGeom>
            <a:avLst/>
            <a:gdLst/>
            <a:ahLst/>
            <a:cxnLst/>
            <a:rect l="l" t="t" r="r" b="b"/>
            <a:pathLst>
              <a:path w="1592266" h="1178277">
                <a:moveTo>
                  <a:pt x="0" y="0"/>
                </a:moveTo>
                <a:lnTo>
                  <a:pt x="1592266" y="0"/>
                </a:lnTo>
                <a:lnTo>
                  <a:pt x="1592266" y="1178277"/>
                </a:lnTo>
                <a:lnTo>
                  <a:pt x="0" y="11782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5645936" y="7868321"/>
            <a:ext cx="1238662" cy="1178277"/>
          </a:xfrm>
          <a:custGeom>
            <a:avLst/>
            <a:gdLst/>
            <a:ahLst/>
            <a:cxnLst/>
            <a:rect l="l" t="t" r="r" b="b"/>
            <a:pathLst>
              <a:path w="1238662" h="1178277">
                <a:moveTo>
                  <a:pt x="0" y="0"/>
                </a:moveTo>
                <a:lnTo>
                  <a:pt x="1238662" y="0"/>
                </a:lnTo>
                <a:lnTo>
                  <a:pt x="1238662" y="1178277"/>
                </a:lnTo>
                <a:lnTo>
                  <a:pt x="0" y="1178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7282666" y="7868321"/>
            <a:ext cx="1076651" cy="1178277"/>
          </a:xfrm>
          <a:custGeom>
            <a:avLst/>
            <a:gdLst/>
            <a:ahLst/>
            <a:cxnLst/>
            <a:rect l="l" t="t" r="r" b="b"/>
            <a:pathLst>
              <a:path w="1076651" h="1178277">
                <a:moveTo>
                  <a:pt x="0" y="0"/>
                </a:moveTo>
                <a:lnTo>
                  <a:pt x="1076651" y="0"/>
                </a:lnTo>
                <a:lnTo>
                  <a:pt x="1076651" y="1178277"/>
                </a:lnTo>
                <a:lnTo>
                  <a:pt x="0" y="11782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0746151" y="2971950"/>
            <a:ext cx="1809255" cy="1178277"/>
          </a:xfrm>
          <a:custGeom>
            <a:avLst/>
            <a:gdLst/>
            <a:ahLst/>
            <a:cxnLst/>
            <a:rect l="l" t="t" r="r" b="b"/>
            <a:pathLst>
              <a:path w="1809255" h="1178277">
                <a:moveTo>
                  <a:pt x="0" y="0"/>
                </a:moveTo>
                <a:lnTo>
                  <a:pt x="1809255" y="0"/>
                </a:lnTo>
                <a:lnTo>
                  <a:pt x="1809255" y="1178277"/>
                </a:lnTo>
                <a:lnTo>
                  <a:pt x="0" y="11782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10547058" y="4614350"/>
            <a:ext cx="1561467" cy="1104738"/>
          </a:xfrm>
          <a:custGeom>
            <a:avLst/>
            <a:gdLst/>
            <a:ahLst/>
            <a:cxnLst/>
            <a:rect l="l" t="t" r="r" b="b"/>
            <a:pathLst>
              <a:path w="1561467" h="1104738">
                <a:moveTo>
                  <a:pt x="0" y="0"/>
                </a:moveTo>
                <a:lnTo>
                  <a:pt x="1561466" y="0"/>
                </a:lnTo>
                <a:lnTo>
                  <a:pt x="1561466" y="1104738"/>
                </a:lnTo>
                <a:lnTo>
                  <a:pt x="0" y="110473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7509525" y="4577581"/>
            <a:ext cx="1287734" cy="1178277"/>
          </a:xfrm>
          <a:custGeom>
            <a:avLst/>
            <a:gdLst/>
            <a:ahLst/>
            <a:cxnLst/>
            <a:rect l="l" t="t" r="r" b="b"/>
            <a:pathLst>
              <a:path w="1287734" h="1178277">
                <a:moveTo>
                  <a:pt x="0" y="0"/>
                </a:moveTo>
                <a:lnTo>
                  <a:pt x="1287735" y="0"/>
                </a:lnTo>
                <a:lnTo>
                  <a:pt x="1287735" y="1178277"/>
                </a:lnTo>
                <a:lnTo>
                  <a:pt x="0" y="117827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3" name="Freeform 13"/>
          <p:cNvSpPr/>
          <p:nvPr/>
        </p:nvSpPr>
        <p:spPr>
          <a:xfrm>
            <a:off x="6303215" y="4577581"/>
            <a:ext cx="855724" cy="1178277"/>
          </a:xfrm>
          <a:custGeom>
            <a:avLst/>
            <a:gdLst/>
            <a:ahLst/>
            <a:cxnLst/>
            <a:rect l="l" t="t" r="r" b="b"/>
            <a:pathLst>
              <a:path w="855724" h="1178277">
                <a:moveTo>
                  <a:pt x="0" y="0"/>
                </a:moveTo>
                <a:lnTo>
                  <a:pt x="855724" y="0"/>
                </a:lnTo>
                <a:lnTo>
                  <a:pt x="855724" y="1178277"/>
                </a:lnTo>
                <a:lnTo>
                  <a:pt x="0" y="117827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4" name="Freeform 14"/>
          <p:cNvSpPr/>
          <p:nvPr/>
        </p:nvSpPr>
        <p:spPr>
          <a:xfrm>
            <a:off x="4766941" y="4577581"/>
            <a:ext cx="1185688" cy="1178277"/>
          </a:xfrm>
          <a:custGeom>
            <a:avLst/>
            <a:gdLst/>
            <a:ahLst/>
            <a:cxnLst/>
            <a:rect l="l" t="t" r="r" b="b"/>
            <a:pathLst>
              <a:path w="1185688" h="1178277">
                <a:moveTo>
                  <a:pt x="0" y="0"/>
                </a:moveTo>
                <a:lnTo>
                  <a:pt x="1185687" y="0"/>
                </a:lnTo>
                <a:lnTo>
                  <a:pt x="1185687" y="1178277"/>
                </a:lnTo>
                <a:lnTo>
                  <a:pt x="0" y="117827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5" name="Freeform 15"/>
          <p:cNvSpPr/>
          <p:nvPr/>
        </p:nvSpPr>
        <p:spPr>
          <a:xfrm>
            <a:off x="2965147" y="4489187"/>
            <a:ext cx="1451207" cy="1355065"/>
          </a:xfrm>
          <a:custGeom>
            <a:avLst/>
            <a:gdLst/>
            <a:ahLst/>
            <a:cxnLst/>
            <a:rect l="l" t="t" r="r" b="b"/>
            <a:pathLst>
              <a:path w="1451207" h="1355065">
                <a:moveTo>
                  <a:pt x="0" y="0"/>
                </a:moveTo>
                <a:lnTo>
                  <a:pt x="1451207" y="0"/>
                </a:lnTo>
                <a:lnTo>
                  <a:pt x="1451207" y="1355065"/>
                </a:lnTo>
                <a:lnTo>
                  <a:pt x="0" y="1355065"/>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 name="Freeform 16"/>
          <p:cNvSpPr/>
          <p:nvPr/>
        </p:nvSpPr>
        <p:spPr>
          <a:xfrm>
            <a:off x="10201174" y="7868321"/>
            <a:ext cx="1650826" cy="1178277"/>
          </a:xfrm>
          <a:custGeom>
            <a:avLst/>
            <a:gdLst/>
            <a:ahLst/>
            <a:cxnLst/>
            <a:rect l="l" t="t" r="r" b="b"/>
            <a:pathLst>
              <a:path w="1650826" h="1178277">
                <a:moveTo>
                  <a:pt x="0" y="0"/>
                </a:moveTo>
                <a:lnTo>
                  <a:pt x="1650826" y="0"/>
                </a:lnTo>
                <a:lnTo>
                  <a:pt x="1650826" y="1178277"/>
                </a:lnTo>
                <a:lnTo>
                  <a:pt x="0" y="1178277"/>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7" name="Freeform 17"/>
          <p:cNvSpPr/>
          <p:nvPr/>
        </p:nvSpPr>
        <p:spPr>
          <a:xfrm>
            <a:off x="6914203" y="6234036"/>
            <a:ext cx="499295" cy="1178277"/>
          </a:xfrm>
          <a:custGeom>
            <a:avLst/>
            <a:gdLst/>
            <a:ahLst/>
            <a:cxnLst/>
            <a:rect l="l" t="t" r="r" b="b"/>
            <a:pathLst>
              <a:path w="499295" h="1178277">
                <a:moveTo>
                  <a:pt x="0" y="0"/>
                </a:moveTo>
                <a:lnTo>
                  <a:pt x="499295" y="0"/>
                </a:lnTo>
                <a:lnTo>
                  <a:pt x="499295" y="1178277"/>
                </a:lnTo>
                <a:lnTo>
                  <a:pt x="0" y="1178277"/>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8" name="Freeform 18"/>
          <p:cNvSpPr/>
          <p:nvPr/>
        </p:nvSpPr>
        <p:spPr>
          <a:xfrm>
            <a:off x="8757385" y="7868321"/>
            <a:ext cx="1045721" cy="1178277"/>
          </a:xfrm>
          <a:custGeom>
            <a:avLst/>
            <a:gdLst/>
            <a:ahLst/>
            <a:cxnLst/>
            <a:rect l="l" t="t" r="r" b="b"/>
            <a:pathLst>
              <a:path w="1045721" h="1178277">
                <a:moveTo>
                  <a:pt x="0" y="0"/>
                </a:moveTo>
                <a:lnTo>
                  <a:pt x="1045721" y="0"/>
                </a:lnTo>
                <a:lnTo>
                  <a:pt x="1045721" y="1178277"/>
                </a:lnTo>
                <a:lnTo>
                  <a:pt x="0" y="1178277"/>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9" name="Freeform 19"/>
          <p:cNvSpPr/>
          <p:nvPr/>
        </p:nvSpPr>
        <p:spPr>
          <a:xfrm>
            <a:off x="12318457" y="6234036"/>
            <a:ext cx="1642198" cy="1178277"/>
          </a:xfrm>
          <a:custGeom>
            <a:avLst/>
            <a:gdLst/>
            <a:ahLst/>
            <a:cxnLst/>
            <a:rect l="l" t="t" r="r" b="b"/>
            <a:pathLst>
              <a:path w="1642198" h="1178277">
                <a:moveTo>
                  <a:pt x="0" y="0"/>
                </a:moveTo>
                <a:lnTo>
                  <a:pt x="1642198" y="0"/>
                </a:lnTo>
                <a:lnTo>
                  <a:pt x="1642198" y="1178277"/>
                </a:lnTo>
                <a:lnTo>
                  <a:pt x="0" y="117827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0" name="Freeform 20"/>
          <p:cNvSpPr/>
          <p:nvPr/>
        </p:nvSpPr>
        <p:spPr>
          <a:xfrm>
            <a:off x="12250069" y="7868321"/>
            <a:ext cx="1346602" cy="1178277"/>
          </a:xfrm>
          <a:custGeom>
            <a:avLst/>
            <a:gdLst/>
            <a:ahLst/>
            <a:cxnLst/>
            <a:rect l="l" t="t" r="r" b="b"/>
            <a:pathLst>
              <a:path w="1346602" h="1178277">
                <a:moveTo>
                  <a:pt x="0" y="0"/>
                </a:moveTo>
                <a:lnTo>
                  <a:pt x="1346602" y="0"/>
                </a:lnTo>
                <a:lnTo>
                  <a:pt x="1346602" y="1178277"/>
                </a:lnTo>
                <a:lnTo>
                  <a:pt x="0" y="117827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1" name="Freeform 21"/>
          <p:cNvSpPr/>
          <p:nvPr/>
        </p:nvSpPr>
        <p:spPr>
          <a:xfrm>
            <a:off x="9147847" y="4581713"/>
            <a:ext cx="1048624" cy="1170013"/>
          </a:xfrm>
          <a:custGeom>
            <a:avLst/>
            <a:gdLst/>
            <a:ahLst/>
            <a:cxnLst/>
            <a:rect l="l" t="t" r="r" b="b"/>
            <a:pathLst>
              <a:path w="1048624" h="1170013">
                <a:moveTo>
                  <a:pt x="0" y="0"/>
                </a:moveTo>
                <a:lnTo>
                  <a:pt x="1048624" y="0"/>
                </a:lnTo>
                <a:lnTo>
                  <a:pt x="1048624" y="1170013"/>
                </a:lnTo>
                <a:lnTo>
                  <a:pt x="0" y="1170013"/>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2" name="Freeform 22"/>
          <p:cNvSpPr/>
          <p:nvPr/>
        </p:nvSpPr>
        <p:spPr>
          <a:xfrm>
            <a:off x="12459111" y="4577581"/>
            <a:ext cx="1061922" cy="1178277"/>
          </a:xfrm>
          <a:custGeom>
            <a:avLst/>
            <a:gdLst/>
            <a:ahLst/>
            <a:cxnLst/>
            <a:rect l="l" t="t" r="r" b="b"/>
            <a:pathLst>
              <a:path w="1061922" h="1178277">
                <a:moveTo>
                  <a:pt x="0" y="0"/>
                </a:moveTo>
                <a:lnTo>
                  <a:pt x="1061922" y="0"/>
                </a:lnTo>
                <a:lnTo>
                  <a:pt x="1061922" y="1178277"/>
                </a:lnTo>
                <a:lnTo>
                  <a:pt x="0" y="117827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3" name="Freeform 23"/>
          <p:cNvSpPr/>
          <p:nvPr/>
        </p:nvSpPr>
        <p:spPr>
          <a:xfrm>
            <a:off x="13994739" y="7566039"/>
            <a:ext cx="1322183" cy="1535191"/>
          </a:xfrm>
          <a:custGeom>
            <a:avLst/>
            <a:gdLst/>
            <a:ahLst/>
            <a:cxnLst/>
            <a:rect l="l" t="t" r="r" b="b"/>
            <a:pathLst>
              <a:path w="1322183" h="1535191">
                <a:moveTo>
                  <a:pt x="0" y="0"/>
                </a:moveTo>
                <a:lnTo>
                  <a:pt x="1322183" y="0"/>
                </a:lnTo>
                <a:lnTo>
                  <a:pt x="1322183" y="1535191"/>
                </a:lnTo>
                <a:lnTo>
                  <a:pt x="0" y="1535191"/>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4" name="Freeform 24"/>
          <p:cNvSpPr/>
          <p:nvPr/>
        </p:nvSpPr>
        <p:spPr>
          <a:xfrm>
            <a:off x="14397780" y="6234036"/>
            <a:ext cx="1053085" cy="1178277"/>
          </a:xfrm>
          <a:custGeom>
            <a:avLst/>
            <a:gdLst/>
            <a:ahLst/>
            <a:cxnLst/>
            <a:rect l="l" t="t" r="r" b="b"/>
            <a:pathLst>
              <a:path w="1053085" h="1178277">
                <a:moveTo>
                  <a:pt x="0" y="0"/>
                </a:moveTo>
                <a:lnTo>
                  <a:pt x="1053085" y="0"/>
                </a:lnTo>
                <a:lnTo>
                  <a:pt x="1053085" y="1178277"/>
                </a:lnTo>
                <a:lnTo>
                  <a:pt x="0" y="117827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5" name="Freeform 25"/>
          <p:cNvSpPr/>
          <p:nvPr/>
        </p:nvSpPr>
        <p:spPr>
          <a:xfrm>
            <a:off x="13871620" y="4577581"/>
            <a:ext cx="1568422" cy="1178277"/>
          </a:xfrm>
          <a:custGeom>
            <a:avLst/>
            <a:gdLst/>
            <a:ahLst/>
            <a:cxnLst/>
            <a:rect l="l" t="t" r="r" b="b"/>
            <a:pathLst>
              <a:path w="1568422" h="1178277">
                <a:moveTo>
                  <a:pt x="0" y="0"/>
                </a:moveTo>
                <a:lnTo>
                  <a:pt x="1568422" y="0"/>
                </a:lnTo>
                <a:lnTo>
                  <a:pt x="1568422" y="1178277"/>
                </a:lnTo>
                <a:lnTo>
                  <a:pt x="0" y="117827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6" name="Freeform 26"/>
          <p:cNvSpPr/>
          <p:nvPr/>
        </p:nvSpPr>
        <p:spPr>
          <a:xfrm>
            <a:off x="14173474" y="2897094"/>
            <a:ext cx="964714" cy="1178277"/>
          </a:xfrm>
          <a:custGeom>
            <a:avLst/>
            <a:gdLst/>
            <a:ahLst/>
            <a:cxnLst/>
            <a:rect l="l" t="t" r="r" b="b"/>
            <a:pathLst>
              <a:path w="964714" h="1178277">
                <a:moveTo>
                  <a:pt x="0" y="0"/>
                </a:moveTo>
                <a:lnTo>
                  <a:pt x="964714" y="0"/>
                </a:lnTo>
                <a:lnTo>
                  <a:pt x="964714" y="1178277"/>
                </a:lnTo>
                <a:lnTo>
                  <a:pt x="0" y="1178277"/>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7" name="Freeform 27"/>
          <p:cNvSpPr/>
          <p:nvPr/>
        </p:nvSpPr>
        <p:spPr>
          <a:xfrm>
            <a:off x="13147344" y="2897094"/>
            <a:ext cx="530225" cy="1178277"/>
          </a:xfrm>
          <a:custGeom>
            <a:avLst/>
            <a:gdLst/>
            <a:ahLst/>
            <a:cxnLst/>
            <a:rect l="l" t="t" r="r" b="b"/>
            <a:pathLst>
              <a:path w="530225" h="1178277">
                <a:moveTo>
                  <a:pt x="0" y="0"/>
                </a:moveTo>
                <a:lnTo>
                  <a:pt x="530224" y="0"/>
                </a:lnTo>
                <a:lnTo>
                  <a:pt x="530224" y="1178277"/>
                </a:lnTo>
                <a:lnTo>
                  <a:pt x="0" y="1178277"/>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8" name="Freeform 28"/>
          <p:cNvSpPr/>
          <p:nvPr/>
        </p:nvSpPr>
        <p:spPr>
          <a:xfrm>
            <a:off x="7850622" y="6234036"/>
            <a:ext cx="2001320" cy="1178277"/>
          </a:xfrm>
          <a:custGeom>
            <a:avLst/>
            <a:gdLst/>
            <a:ahLst/>
            <a:cxnLst/>
            <a:rect l="l" t="t" r="r" b="b"/>
            <a:pathLst>
              <a:path w="2001320" h="1178277">
                <a:moveTo>
                  <a:pt x="0" y="0"/>
                </a:moveTo>
                <a:lnTo>
                  <a:pt x="2001320" y="0"/>
                </a:lnTo>
                <a:lnTo>
                  <a:pt x="2001320" y="1178277"/>
                </a:lnTo>
                <a:lnTo>
                  <a:pt x="0" y="1178277"/>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29" name="Freeform 29"/>
          <p:cNvSpPr/>
          <p:nvPr/>
        </p:nvSpPr>
        <p:spPr>
          <a:xfrm>
            <a:off x="8165560" y="2897094"/>
            <a:ext cx="1988653" cy="1178277"/>
          </a:xfrm>
          <a:custGeom>
            <a:avLst/>
            <a:gdLst/>
            <a:ahLst/>
            <a:cxnLst/>
            <a:rect l="l" t="t" r="r" b="b"/>
            <a:pathLst>
              <a:path w="1988653" h="1178277">
                <a:moveTo>
                  <a:pt x="0" y="0"/>
                </a:moveTo>
                <a:lnTo>
                  <a:pt x="1988654" y="0"/>
                </a:lnTo>
                <a:lnTo>
                  <a:pt x="1988654" y="1178277"/>
                </a:lnTo>
                <a:lnTo>
                  <a:pt x="0" y="117827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30" name="Freeform 30"/>
          <p:cNvSpPr/>
          <p:nvPr/>
        </p:nvSpPr>
        <p:spPr>
          <a:xfrm>
            <a:off x="6582653" y="2897094"/>
            <a:ext cx="1087002" cy="1178277"/>
          </a:xfrm>
          <a:custGeom>
            <a:avLst/>
            <a:gdLst/>
            <a:ahLst/>
            <a:cxnLst/>
            <a:rect l="l" t="t" r="r" b="b"/>
            <a:pathLst>
              <a:path w="1087002" h="1178277">
                <a:moveTo>
                  <a:pt x="0" y="0"/>
                </a:moveTo>
                <a:lnTo>
                  <a:pt x="1087002" y="0"/>
                </a:lnTo>
                <a:lnTo>
                  <a:pt x="1087002" y="1178277"/>
                </a:lnTo>
                <a:lnTo>
                  <a:pt x="0" y="1178277"/>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1" name="Freeform 31"/>
          <p:cNvSpPr/>
          <p:nvPr/>
        </p:nvSpPr>
        <p:spPr>
          <a:xfrm>
            <a:off x="4416354" y="2897094"/>
            <a:ext cx="1608569" cy="1178277"/>
          </a:xfrm>
          <a:custGeom>
            <a:avLst/>
            <a:gdLst/>
            <a:ahLst/>
            <a:cxnLst/>
            <a:rect l="l" t="t" r="r" b="b"/>
            <a:pathLst>
              <a:path w="1608569" h="1178277">
                <a:moveTo>
                  <a:pt x="0" y="0"/>
                </a:moveTo>
                <a:lnTo>
                  <a:pt x="1608569" y="0"/>
                </a:lnTo>
                <a:lnTo>
                  <a:pt x="1608569" y="1178277"/>
                </a:lnTo>
                <a:lnTo>
                  <a:pt x="0" y="1178277"/>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2" name="Freeform 32"/>
          <p:cNvSpPr/>
          <p:nvPr/>
        </p:nvSpPr>
        <p:spPr>
          <a:xfrm>
            <a:off x="3007200" y="2822239"/>
            <a:ext cx="951171" cy="1327988"/>
          </a:xfrm>
          <a:custGeom>
            <a:avLst/>
            <a:gdLst/>
            <a:ahLst/>
            <a:cxnLst/>
            <a:rect l="l" t="t" r="r" b="b"/>
            <a:pathLst>
              <a:path w="951171" h="1327988">
                <a:moveTo>
                  <a:pt x="0" y="0"/>
                </a:moveTo>
                <a:lnTo>
                  <a:pt x="951171" y="0"/>
                </a:lnTo>
                <a:lnTo>
                  <a:pt x="951171" y="1327988"/>
                </a:lnTo>
                <a:lnTo>
                  <a:pt x="0" y="1327988"/>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sp>
        <p:nvSpPr>
          <p:cNvPr id="2" name="TextBox 2"/>
          <p:cNvSpPr txBox="1"/>
          <p:nvPr/>
        </p:nvSpPr>
        <p:spPr>
          <a:xfrm>
            <a:off x="6557279" y="475384"/>
            <a:ext cx="10977470" cy="1515107"/>
          </a:xfrm>
          <a:prstGeom prst="rect">
            <a:avLst/>
          </a:prstGeom>
        </p:spPr>
        <p:txBody>
          <a:bodyPr lIns="0" tIns="0" rIns="0" bIns="0" rtlCol="0" anchor="t">
            <a:spAutoFit/>
          </a:bodyPr>
          <a:lstStyle/>
          <a:p>
            <a:pPr marL="0" lvl="0" indent="0">
              <a:lnSpc>
                <a:spcPts val="9399"/>
              </a:lnSpc>
            </a:pPr>
            <a:r>
              <a:rPr lang="en-US" sz="9399">
                <a:solidFill>
                  <a:srgbClr val="FFBE24"/>
                </a:solidFill>
                <a:latin typeface="Agrandir Narrow Heavy"/>
              </a:rPr>
              <a:t>PROJECT GOALS</a:t>
            </a:r>
          </a:p>
        </p:txBody>
      </p:sp>
      <p:sp>
        <p:nvSpPr>
          <p:cNvPr id="3" name="Freeform 3"/>
          <p:cNvSpPr/>
          <p:nvPr/>
        </p:nvSpPr>
        <p:spPr>
          <a:xfrm rot="-555794">
            <a:off x="649524" y="1336043"/>
            <a:ext cx="5530331" cy="7614913"/>
          </a:xfrm>
          <a:custGeom>
            <a:avLst/>
            <a:gdLst/>
            <a:ahLst/>
            <a:cxnLst/>
            <a:rect l="l" t="t" r="r" b="b"/>
            <a:pathLst>
              <a:path w="5530331" h="7614913">
                <a:moveTo>
                  <a:pt x="0" y="0"/>
                </a:moveTo>
                <a:lnTo>
                  <a:pt x="5530331" y="0"/>
                </a:lnTo>
                <a:lnTo>
                  <a:pt x="5530331" y="7614914"/>
                </a:lnTo>
                <a:lnTo>
                  <a:pt x="0" y="7614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288697" y="2769213"/>
            <a:ext cx="10970603" cy="1552576"/>
          </a:xfrm>
          <a:prstGeom prst="rect">
            <a:avLst/>
          </a:prstGeom>
        </p:spPr>
        <p:txBody>
          <a:bodyPr lIns="0" tIns="0" rIns="0" bIns="0" rtlCol="0" anchor="t">
            <a:spAutoFit/>
          </a:bodyPr>
          <a:lstStyle/>
          <a:p>
            <a:pPr marL="647694" lvl="1" indent="-323847">
              <a:lnSpc>
                <a:spcPts val="4199"/>
              </a:lnSpc>
              <a:buFont typeface="Arial"/>
              <a:buChar char="•"/>
            </a:pPr>
            <a:r>
              <a:rPr lang="en-US" sz="2999" spc="-14">
                <a:solidFill>
                  <a:srgbClr val="FFBE24"/>
                </a:solidFill>
                <a:latin typeface="Quicksand Bold"/>
              </a:rPr>
              <a:t>Addressing Complex Business Questions:</a:t>
            </a:r>
            <a:r>
              <a:rPr lang="en-US" sz="2999" spc="-14">
                <a:solidFill>
                  <a:srgbClr val="FBF3EC"/>
                </a:solidFill>
                <a:latin typeface="Quicksand Bold"/>
              </a:rPr>
              <a:t> </a:t>
            </a:r>
            <a:r>
              <a:rPr lang="en-US" sz="2999" spc="-14">
                <a:solidFill>
                  <a:srgbClr val="FBF3EC"/>
                </a:solidFill>
                <a:latin typeface="Quicksand"/>
              </a:rPr>
              <a:t>Utilize the IMDb dataset's breadth to dissect intricate inquiries such as the impact of genres, directors, and actors on movie success.</a:t>
            </a:r>
          </a:p>
        </p:txBody>
      </p:sp>
      <p:sp>
        <p:nvSpPr>
          <p:cNvPr id="5" name="TextBox 5"/>
          <p:cNvSpPr txBox="1"/>
          <p:nvPr/>
        </p:nvSpPr>
        <p:spPr>
          <a:xfrm>
            <a:off x="6288697" y="5076825"/>
            <a:ext cx="10970603" cy="1590484"/>
          </a:xfrm>
          <a:prstGeom prst="rect">
            <a:avLst/>
          </a:prstGeom>
        </p:spPr>
        <p:txBody>
          <a:bodyPr lIns="0" tIns="0" rIns="0" bIns="0" rtlCol="0" anchor="t">
            <a:spAutoFit/>
          </a:bodyPr>
          <a:lstStyle/>
          <a:p>
            <a:pPr marL="647702" lvl="1" indent="-323851" algn="just">
              <a:lnSpc>
                <a:spcPts val="4200"/>
              </a:lnSpc>
              <a:spcBef>
                <a:spcPct val="0"/>
              </a:spcBef>
              <a:buFont typeface="Arial"/>
              <a:buChar char="•"/>
            </a:pPr>
            <a:r>
              <a:rPr lang="en-US" sz="3000" u="none" strike="noStrike" spc="-15">
                <a:solidFill>
                  <a:srgbClr val="FFBE24"/>
                </a:solidFill>
                <a:latin typeface="Quicksand Bold"/>
              </a:rPr>
              <a:t>Uncovering Hidden Insights:</a:t>
            </a:r>
            <a:r>
              <a:rPr lang="en-US" sz="3000" u="none" strike="noStrike" spc="-15">
                <a:solidFill>
                  <a:srgbClr val="FBF3EC"/>
                </a:solidFill>
                <a:latin typeface="Quicksand Bold"/>
              </a:rPr>
              <a:t> </a:t>
            </a:r>
            <a:r>
              <a:rPr lang="en-US" sz="3000" u="none" strike="noStrike" spc="-15">
                <a:solidFill>
                  <a:srgbClr val="FBF3EC"/>
                </a:solidFill>
                <a:latin typeface="Quicksand"/>
              </a:rPr>
              <a:t>Employ SQL to dig deep into the dataset, unveiling subtle yet crucial patterns and correlations that might otherwise remain unnoticed.</a:t>
            </a:r>
          </a:p>
        </p:txBody>
      </p:sp>
      <p:sp>
        <p:nvSpPr>
          <p:cNvPr id="6" name="TextBox 6"/>
          <p:cNvSpPr txBox="1"/>
          <p:nvPr/>
        </p:nvSpPr>
        <p:spPr>
          <a:xfrm>
            <a:off x="6288697" y="7419784"/>
            <a:ext cx="10977470" cy="2123820"/>
          </a:xfrm>
          <a:prstGeom prst="rect">
            <a:avLst/>
          </a:prstGeom>
        </p:spPr>
        <p:txBody>
          <a:bodyPr lIns="0" tIns="0" rIns="0" bIns="0" rtlCol="0" anchor="t">
            <a:spAutoFit/>
          </a:bodyPr>
          <a:lstStyle/>
          <a:p>
            <a:pPr marL="647702" lvl="1" indent="-323851">
              <a:lnSpc>
                <a:spcPts val="4200"/>
              </a:lnSpc>
              <a:spcBef>
                <a:spcPct val="0"/>
              </a:spcBef>
              <a:buFont typeface="Arial"/>
              <a:buChar char="•"/>
            </a:pPr>
            <a:r>
              <a:rPr lang="en-US" sz="3000" u="none" strike="noStrike" spc="-15">
                <a:solidFill>
                  <a:srgbClr val="FFBE24"/>
                </a:solidFill>
                <a:latin typeface="Quicksand Bold"/>
              </a:rPr>
              <a:t>Storytelling with Data:</a:t>
            </a:r>
            <a:r>
              <a:rPr lang="en-US" sz="3000" u="none" strike="noStrike" spc="-15">
                <a:solidFill>
                  <a:srgbClr val="FBF3EC"/>
                </a:solidFill>
                <a:latin typeface="Quicksand"/>
              </a:rPr>
              <a:t> Craft compelling narratives that seamlessly weave together the discovered insights, enabling stakeholders to grasp and act upon the implications effectively.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a:off x="1579344" y="2129560"/>
            <a:ext cx="14771743" cy="7403794"/>
          </a:xfrm>
          <a:custGeom>
            <a:avLst/>
            <a:gdLst/>
            <a:ahLst/>
            <a:cxnLst/>
            <a:rect l="l" t="t" r="r" b="b"/>
            <a:pathLst>
              <a:path w="14771743" h="7403794">
                <a:moveTo>
                  <a:pt x="0" y="0"/>
                </a:moveTo>
                <a:lnTo>
                  <a:pt x="14771742" y="0"/>
                </a:lnTo>
                <a:lnTo>
                  <a:pt x="14771742" y="7403794"/>
                </a:lnTo>
                <a:lnTo>
                  <a:pt x="0" y="7403794"/>
                </a:lnTo>
                <a:lnTo>
                  <a:pt x="0" y="0"/>
                </a:lnTo>
                <a:close/>
              </a:path>
            </a:pathLst>
          </a:custGeom>
          <a:blipFill>
            <a:blip r:embed="rId2"/>
            <a:stretch>
              <a:fillRect t="-4907" b="-4607"/>
            </a:stretch>
          </a:blipFill>
        </p:spPr>
      </p:sp>
      <p:sp>
        <p:nvSpPr>
          <p:cNvPr id="3" name="TextBox 3"/>
          <p:cNvSpPr txBox="1"/>
          <p:nvPr/>
        </p:nvSpPr>
        <p:spPr>
          <a:xfrm>
            <a:off x="2156114" y="248747"/>
            <a:ext cx="13975772" cy="1397981"/>
          </a:xfrm>
          <a:prstGeom prst="rect">
            <a:avLst/>
          </a:prstGeom>
        </p:spPr>
        <p:txBody>
          <a:bodyPr lIns="0" tIns="0" rIns="0" bIns="0" rtlCol="0" anchor="t">
            <a:spAutoFit/>
          </a:bodyPr>
          <a:lstStyle/>
          <a:p>
            <a:pPr algn="ctr">
              <a:lnSpc>
                <a:spcPts val="11531"/>
              </a:lnSpc>
              <a:spcBef>
                <a:spcPct val="0"/>
              </a:spcBef>
            </a:pPr>
            <a:r>
              <a:rPr lang="en-US" sz="8237" spc="-41">
                <a:solidFill>
                  <a:srgbClr val="000000"/>
                </a:solidFill>
                <a:latin typeface="Quicksand Bold"/>
              </a:rPr>
              <a:t>Entity Relationship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a:off x="1375283" y="4895952"/>
            <a:ext cx="7768717" cy="2722854"/>
          </a:xfrm>
          <a:custGeom>
            <a:avLst/>
            <a:gdLst/>
            <a:ahLst/>
            <a:cxnLst/>
            <a:rect l="l" t="t" r="r" b="b"/>
            <a:pathLst>
              <a:path w="7768717" h="2722854">
                <a:moveTo>
                  <a:pt x="0" y="0"/>
                </a:moveTo>
                <a:lnTo>
                  <a:pt x="7768717" y="0"/>
                </a:lnTo>
                <a:lnTo>
                  <a:pt x="7768717" y="2722854"/>
                </a:lnTo>
                <a:lnTo>
                  <a:pt x="0" y="2722854"/>
                </a:lnTo>
                <a:lnTo>
                  <a:pt x="0" y="0"/>
                </a:lnTo>
                <a:close/>
              </a:path>
            </a:pathLst>
          </a:custGeom>
          <a:blipFill>
            <a:blip r:embed="rId2"/>
            <a:stretch>
              <a:fillRect r="-3744"/>
            </a:stretch>
          </a:blipFill>
        </p:spPr>
      </p:sp>
      <p:sp>
        <p:nvSpPr>
          <p:cNvPr id="3" name="Freeform 3"/>
          <p:cNvSpPr/>
          <p:nvPr/>
        </p:nvSpPr>
        <p:spPr>
          <a:xfrm>
            <a:off x="10416711" y="4538505"/>
            <a:ext cx="6842589" cy="4114800"/>
          </a:xfrm>
          <a:custGeom>
            <a:avLst/>
            <a:gdLst/>
            <a:ahLst/>
            <a:cxnLst/>
            <a:rect l="l" t="t" r="r" b="b"/>
            <a:pathLst>
              <a:path w="6842589" h="4114800">
                <a:moveTo>
                  <a:pt x="0" y="0"/>
                </a:moveTo>
                <a:lnTo>
                  <a:pt x="6842589" y="0"/>
                </a:lnTo>
                <a:lnTo>
                  <a:pt x="6842589" y="4114800"/>
                </a:lnTo>
                <a:lnTo>
                  <a:pt x="0" y="4114800"/>
                </a:lnTo>
                <a:lnTo>
                  <a:pt x="0" y="0"/>
                </a:lnTo>
                <a:close/>
              </a:path>
            </a:pathLst>
          </a:custGeom>
          <a:blipFill>
            <a:blip r:embed="rId3"/>
            <a:stretch>
              <a:fillRect/>
            </a:stretch>
          </a:blipFill>
        </p:spPr>
      </p:sp>
      <p:sp>
        <p:nvSpPr>
          <p:cNvPr id="4" name="TextBox 4"/>
          <p:cNvSpPr txBox="1"/>
          <p:nvPr/>
        </p:nvSpPr>
        <p:spPr>
          <a:xfrm>
            <a:off x="4913059" y="704200"/>
            <a:ext cx="9338504" cy="1572680"/>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1</a:t>
            </a:r>
          </a:p>
        </p:txBody>
      </p:sp>
      <p:sp>
        <p:nvSpPr>
          <p:cNvPr id="5" name="TextBox 5"/>
          <p:cNvSpPr txBox="1"/>
          <p:nvPr/>
        </p:nvSpPr>
        <p:spPr>
          <a:xfrm>
            <a:off x="4202666" y="2448330"/>
            <a:ext cx="14085334" cy="725412"/>
          </a:xfrm>
          <a:prstGeom prst="rect">
            <a:avLst/>
          </a:prstGeom>
        </p:spPr>
        <p:txBody>
          <a:bodyPr lIns="0" tIns="0" rIns="0" bIns="0" rtlCol="0" anchor="t">
            <a:spAutoFit/>
          </a:bodyPr>
          <a:lstStyle/>
          <a:p>
            <a:pPr algn="just">
              <a:lnSpc>
                <a:spcPts val="5161"/>
              </a:lnSpc>
            </a:pPr>
            <a:r>
              <a:rPr lang="en-US" sz="3687">
                <a:solidFill>
                  <a:srgbClr val="1F222B"/>
                </a:solidFill>
                <a:latin typeface="Agrandir Bold"/>
              </a:rPr>
              <a:t>Find the total number of rows in each table of the schema?</a:t>
            </a:r>
          </a:p>
        </p:txBody>
      </p:sp>
      <p:sp>
        <p:nvSpPr>
          <p:cNvPr id="6" name="TextBox 6"/>
          <p:cNvSpPr txBox="1"/>
          <p:nvPr/>
        </p:nvSpPr>
        <p:spPr>
          <a:xfrm>
            <a:off x="3770293" y="8077296"/>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7" name="TextBox 7"/>
          <p:cNvSpPr txBox="1"/>
          <p:nvPr/>
        </p:nvSpPr>
        <p:spPr>
          <a:xfrm>
            <a:off x="12293268" y="8832882"/>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8" name="Freeform 8"/>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326397" y="277800"/>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193770">
            <a:off x="6774808" y="8525247"/>
            <a:ext cx="2788044" cy="1972541"/>
          </a:xfrm>
          <a:custGeom>
            <a:avLst/>
            <a:gdLst/>
            <a:ahLst/>
            <a:cxnLst/>
            <a:rect l="l" t="t" r="r" b="b"/>
            <a:pathLst>
              <a:path w="2788044" h="1972541">
                <a:moveTo>
                  <a:pt x="0" y="0"/>
                </a:moveTo>
                <a:lnTo>
                  <a:pt x="2788044" y="0"/>
                </a:lnTo>
                <a:lnTo>
                  <a:pt x="2788044" y="1972541"/>
                </a:lnTo>
                <a:lnTo>
                  <a:pt x="0" y="1972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TextBox 2"/>
          <p:cNvSpPr txBox="1"/>
          <p:nvPr/>
        </p:nvSpPr>
        <p:spPr>
          <a:xfrm>
            <a:off x="4554233" y="633080"/>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2</a:t>
            </a:r>
          </a:p>
        </p:txBody>
      </p:sp>
      <p:sp>
        <p:nvSpPr>
          <p:cNvPr id="3" name="Freeform 3"/>
          <p:cNvSpPr/>
          <p:nvPr/>
        </p:nvSpPr>
        <p:spPr>
          <a:xfrm>
            <a:off x="1289085" y="4226403"/>
            <a:ext cx="8815827" cy="4300404"/>
          </a:xfrm>
          <a:custGeom>
            <a:avLst/>
            <a:gdLst/>
            <a:ahLst/>
            <a:cxnLst/>
            <a:rect l="l" t="t" r="r" b="b"/>
            <a:pathLst>
              <a:path w="8815827" h="4300404">
                <a:moveTo>
                  <a:pt x="0" y="0"/>
                </a:moveTo>
                <a:lnTo>
                  <a:pt x="8815828" y="0"/>
                </a:lnTo>
                <a:lnTo>
                  <a:pt x="8815828" y="4300404"/>
                </a:lnTo>
                <a:lnTo>
                  <a:pt x="0" y="4300404"/>
                </a:lnTo>
                <a:lnTo>
                  <a:pt x="0" y="0"/>
                </a:lnTo>
                <a:close/>
              </a:path>
            </a:pathLst>
          </a:custGeom>
          <a:blipFill>
            <a:blip r:embed="rId2"/>
            <a:stretch>
              <a:fillRect/>
            </a:stretch>
          </a:blipFill>
        </p:spPr>
      </p:sp>
      <p:sp>
        <p:nvSpPr>
          <p:cNvPr id="4" name="Freeform 4"/>
          <p:cNvSpPr/>
          <p:nvPr/>
        </p:nvSpPr>
        <p:spPr>
          <a:xfrm>
            <a:off x="12094383" y="4089826"/>
            <a:ext cx="4699434" cy="4573557"/>
          </a:xfrm>
          <a:custGeom>
            <a:avLst/>
            <a:gdLst/>
            <a:ahLst/>
            <a:cxnLst/>
            <a:rect l="l" t="t" r="r" b="b"/>
            <a:pathLst>
              <a:path w="4699434" h="4573557">
                <a:moveTo>
                  <a:pt x="0" y="0"/>
                </a:moveTo>
                <a:lnTo>
                  <a:pt x="4699435" y="0"/>
                </a:lnTo>
                <a:lnTo>
                  <a:pt x="4699435" y="4573557"/>
                </a:lnTo>
                <a:lnTo>
                  <a:pt x="0" y="4573557"/>
                </a:lnTo>
                <a:lnTo>
                  <a:pt x="0" y="0"/>
                </a:lnTo>
                <a:close/>
              </a:path>
            </a:pathLst>
          </a:custGeom>
          <a:blipFill>
            <a:blip r:embed="rId3"/>
            <a:stretch>
              <a:fillRect/>
            </a:stretch>
          </a:blipFill>
        </p:spPr>
      </p:sp>
      <p:sp>
        <p:nvSpPr>
          <p:cNvPr id="5" name="TextBox 5"/>
          <p:cNvSpPr txBox="1"/>
          <p:nvPr/>
        </p:nvSpPr>
        <p:spPr>
          <a:xfrm>
            <a:off x="4202666" y="2405721"/>
            <a:ext cx="14085334" cy="768020"/>
          </a:xfrm>
          <a:prstGeom prst="rect">
            <a:avLst/>
          </a:prstGeom>
        </p:spPr>
        <p:txBody>
          <a:bodyPr lIns="0" tIns="0" rIns="0" bIns="0" rtlCol="0" anchor="t">
            <a:spAutoFit/>
          </a:bodyPr>
          <a:lstStyle/>
          <a:p>
            <a:pPr marL="0" lvl="1" indent="0" algn="just">
              <a:lnSpc>
                <a:spcPts val="5441"/>
              </a:lnSpc>
              <a:spcBef>
                <a:spcPct val="0"/>
              </a:spcBef>
            </a:pPr>
            <a:r>
              <a:rPr lang="en-US" sz="3887" u="none" strike="noStrike">
                <a:solidFill>
                  <a:srgbClr val="1F222B"/>
                </a:solidFill>
                <a:latin typeface="Agrandir Bold"/>
              </a:rPr>
              <a:t> Which columns in the movie table have null values?</a:t>
            </a:r>
          </a:p>
        </p:txBody>
      </p:sp>
      <p:sp>
        <p:nvSpPr>
          <p:cNvPr id="6" name="TextBox 6"/>
          <p:cNvSpPr txBox="1"/>
          <p:nvPr/>
        </p:nvSpPr>
        <p:spPr>
          <a:xfrm>
            <a:off x="4554233" y="8856975"/>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7" name="TextBox 7"/>
          <p:cNvSpPr txBox="1"/>
          <p:nvPr/>
        </p:nvSpPr>
        <p:spPr>
          <a:xfrm>
            <a:off x="12847496" y="8856975"/>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8" name="Freeform 8"/>
          <p:cNvSpPr/>
          <p:nvPr/>
        </p:nvSpPr>
        <p:spPr>
          <a:xfrm rot="-555794">
            <a:off x="856480" y="380185"/>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193770">
            <a:off x="13994918" y="-15168"/>
            <a:ext cx="2788989" cy="1973210"/>
          </a:xfrm>
          <a:custGeom>
            <a:avLst/>
            <a:gdLst/>
            <a:ahLst/>
            <a:cxnLst/>
            <a:rect l="l" t="t" r="r" b="b"/>
            <a:pathLst>
              <a:path w="2788989" h="1973210">
                <a:moveTo>
                  <a:pt x="0" y="0"/>
                </a:moveTo>
                <a:lnTo>
                  <a:pt x="2788989" y="0"/>
                </a:lnTo>
                <a:lnTo>
                  <a:pt x="2788989" y="1973210"/>
                </a:lnTo>
                <a:lnTo>
                  <a:pt x="0" y="19732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89883"/>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6376" y="85432"/>
            <a:ext cx="3452687" cy="2895941"/>
          </a:xfrm>
          <a:custGeom>
            <a:avLst/>
            <a:gdLst/>
            <a:ahLst/>
            <a:cxnLst/>
            <a:rect l="l" t="t" r="r" b="b"/>
            <a:pathLst>
              <a:path w="3452687" h="2895941">
                <a:moveTo>
                  <a:pt x="0" y="0"/>
                </a:moveTo>
                <a:lnTo>
                  <a:pt x="3452687" y="0"/>
                </a:lnTo>
                <a:lnTo>
                  <a:pt x="3452687" y="2895941"/>
                </a:lnTo>
                <a:lnTo>
                  <a:pt x="0" y="289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455353" y="4719684"/>
            <a:ext cx="6869039" cy="3434200"/>
          </a:xfrm>
          <a:custGeom>
            <a:avLst/>
            <a:gdLst/>
            <a:ahLst/>
            <a:cxnLst/>
            <a:rect l="l" t="t" r="r" b="b"/>
            <a:pathLst>
              <a:path w="6869039" h="3434200">
                <a:moveTo>
                  <a:pt x="0" y="0"/>
                </a:moveTo>
                <a:lnTo>
                  <a:pt x="6869039" y="0"/>
                </a:lnTo>
                <a:lnTo>
                  <a:pt x="6869039" y="3434200"/>
                </a:lnTo>
                <a:lnTo>
                  <a:pt x="0" y="3434200"/>
                </a:lnTo>
                <a:lnTo>
                  <a:pt x="0" y="0"/>
                </a:lnTo>
                <a:close/>
              </a:path>
            </a:pathLst>
          </a:custGeom>
          <a:blipFill>
            <a:blip r:embed="rId6"/>
            <a:stretch>
              <a:fillRect r="-10334"/>
            </a:stretch>
          </a:blipFill>
        </p:spPr>
      </p:sp>
      <p:sp>
        <p:nvSpPr>
          <p:cNvPr id="5" name="Freeform 5"/>
          <p:cNvSpPr/>
          <p:nvPr/>
        </p:nvSpPr>
        <p:spPr>
          <a:xfrm>
            <a:off x="393375" y="4745564"/>
            <a:ext cx="8750625" cy="2394845"/>
          </a:xfrm>
          <a:custGeom>
            <a:avLst/>
            <a:gdLst/>
            <a:ahLst/>
            <a:cxnLst/>
            <a:rect l="l" t="t" r="r" b="b"/>
            <a:pathLst>
              <a:path w="8750625" h="2394845">
                <a:moveTo>
                  <a:pt x="0" y="0"/>
                </a:moveTo>
                <a:lnTo>
                  <a:pt x="8750625" y="0"/>
                </a:lnTo>
                <a:lnTo>
                  <a:pt x="8750625" y="2394845"/>
                </a:lnTo>
                <a:lnTo>
                  <a:pt x="0" y="2394845"/>
                </a:lnTo>
                <a:lnTo>
                  <a:pt x="0" y="0"/>
                </a:lnTo>
                <a:close/>
              </a:path>
            </a:pathLst>
          </a:custGeom>
          <a:blipFill>
            <a:blip r:embed="rId7"/>
            <a:stretch>
              <a:fillRect r="-7070"/>
            </a:stretch>
          </a:blipFill>
        </p:spPr>
      </p:sp>
      <p:sp>
        <p:nvSpPr>
          <p:cNvPr id="6" name="TextBox 6"/>
          <p:cNvSpPr txBox="1"/>
          <p:nvPr/>
        </p:nvSpPr>
        <p:spPr>
          <a:xfrm>
            <a:off x="4474748" y="323479"/>
            <a:ext cx="9338504"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3</a:t>
            </a:r>
          </a:p>
        </p:txBody>
      </p:sp>
      <p:sp>
        <p:nvSpPr>
          <p:cNvPr id="7" name="TextBox 7"/>
          <p:cNvSpPr txBox="1"/>
          <p:nvPr/>
        </p:nvSpPr>
        <p:spPr>
          <a:xfrm>
            <a:off x="4202666" y="2255961"/>
            <a:ext cx="14085334" cy="725412"/>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 Find the total number of movies released each year? </a:t>
            </a:r>
          </a:p>
        </p:txBody>
      </p:sp>
      <p:sp>
        <p:nvSpPr>
          <p:cNvPr id="8" name="TextBox 8"/>
          <p:cNvSpPr txBox="1"/>
          <p:nvPr/>
        </p:nvSpPr>
        <p:spPr>
          <a:xfrm>
            <a:off x="3331982" y="7728466"/>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9" name="TextBox 9"/>
          <p:cNvSpPr txBox="1"/>
          <p:nvPr/>
        </p:nvSpPr>
        <p:spPr>
          <a:xfrm>
            <a:off x="12293268" y="8484052"/>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10" name="Freeform 10"/>
          <p:cNvSpPr/>
          <p:nvPr/>
        </p:nvSpPr>
        <p:spPr>
          <a:xfrm rot="-1193770">
            <a:off x="6578448" y="8226775"/>
            <a:ext cx="2915971" cy="2063050"/>
          </a:xfrm>
          <a:custGeom>
            <a:avLst/>
            <a:gdLst/>
            <a:ahLst/>
            <a:cxnLst/>
            <a:rect l="l" t="t" r="r" b="b"/>
            <a:pathLst>
              <a:path w="2915971" h="2063050">
                <a:moveTo>
                  <a:pt x="0" y="0"/>
                </a:moveTo>
                <a:lnTo>
                  <a:pt x="2915971" y="0"/>
                </a:lnTo>
                <a:lnTo>
                  <a:pt x="2915971" y="2063050"/>
                </a:lnTo>
                <a:lnTo>
                  <a:pt x="0" y="2063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rot="1461065">
            <a:off x="14156370" y="306533"/>
            <a:ext cx="1851965" cy="1692233"/>
          </a:xfrm>
          <a:custGeom>
            <a:avLst/>
            <a:gdLst/>
            <a:ahLst/>
            <a:cxnLst/>
            <a:rect l="l" t="t" r="r" b="b"/>
            <a:pathLst>
              <a:path w="1851965" h="1692233">
                <a:moveTo>
                  <a:pt x="0" y="0"/>
                </a:moveTo>
                <a:lnTo>
                  <a:pt x="1851964" y="0"/>
                </a:lnTo>
                <a:lnTo>
                  <a:pt x="1851964" y="1692233"/>
                </a:lnTo>
                <a:lnTo>
                  <a:pt x="0" y="1692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5721" y="4927548"/>
            <a:ext cx="13384152" cy="2021775"/>
          </a:xfrm>
          <a:custGeom>
            <a:avLst/>
            <a:gdLst/>
            <a:ahLst/>
            <a:cxnLst/>
            <a:rect l="l" t="t" r="r" b="b"/>
            <a:pathLst>
              <a:path w="13384152" h="2021775">
                <a:moveTo>
                  <a:pt x="0" y="0"/>
                </a:moveTo>
                <a:lnTo>
                  <a:pt x="13384152" y="0"/>
                </a:lnTo>
                <a:lnTo>
                  <a:pt x="13384152" y="2021775"/>
                </a:lnTo>
                <a:lnTo>
                  <a:pt x="0" y="2021775"/>
                </a:lnTo>
                <a:lnTo>
                  <a:pt x="0" y="0"/>
                </a:lnTo>
                <a:close/>
              </a:path>
            </a:pathLst>
          </a:custGeom>
          <a:blipFill>
            <a:blip r:embed="rId4"/>
            <a:stretch>
              <a:fillRect/>
            </a:stretch>
          </a:blipFill>
        </p:spPr>
      </p:sp>
      <p:sp>
        <p:nvSpPr>
          <p:cNvPr id="4" name="Freeform 4"/>
          <p:cNvSpPr/>
          <p:nvPr/>
        </p:nvSpPr>
        <p:spPr>
          <a:xfrm>
            <a:off x="11660290" y="7736692"/>
            <a:ext cx="5599010" cy="1776609"/>
          </a:xfrm>
          <a:custGeom>
            <a:avLst/>
            <a:gdLst/>
            <a:ahLst/>
            <a:cxnLst/>
            <a:rect l="l" t="t" r="r" b="b"/>
            <a:pathLst>
              <a:path w="5599010" h="1776609">
                <a:moveTo>
                  <a:pt x="0" y="0"/>
                </a:moveTo>
                <a:lnTo>
                  <a:pt x="5599010" y="0"/>
                </a:lnTo>
                <a:lnTo>
                  <a:pt x="5599010" y="1776608"/>
                </a:lnTo>
                <a:lnTo>
                  <a:pt x="0" y="1776608"/>
                </a:lnTo>
                <a:lnTo>
                  <a:pt x="0" y="0"/>
                </a:lnTo>
                <a:close/>
              </a:path>
            </a:pathLst>
          </a:custGeom>
          <a:blipFill>
            <a:blip r:embed="rId5"/>
            <a:stretch>
              <a:fillRect/>
            </a:stretch>
          </a:blipFill>
        </p:spPr>
      </p:sp>
      <p:sp>
        <p:nvSpPr>
          <p:cNvPr id="5" name="TextBox 5"/>
          <p:cNvSpPr txBox="1"/>
          <p:nvPr/>
        </p:nvSpPr>
        <p:spPr>
          <a:xfrm>
            <a:off x="4158436" y="732684"/>
            <a:ext cx="9971127" cy="1572616"/>
          </a:xfrm>
          <a:prstGeom prst="rect">
            <a:avLst/>
          </a:prstGeom>
        </p:spPr>
        <p:txBody>
          <a:bodyPr lIns="0" tIns="0" rIns="0" bIns="0" rtlCol="0" anchor="t">
            <a:spAutoFit/>
          </a:bodyPr>
          <a:lstStyle/>
          <a:p>
            <a:pPr marL="0" lvl="0" indent="0" algn="ctr">
              <a:lnSpc>
                <a:spcPts val="9761"/>
              </a:lnSpc>
            </a:pPr>
            <a:r>
              <a:rPr lang="en-US" sz="9761">
                <a:solidFill>
                  <a:srgbClr val="FFBE24"/>
                </a:solidFill>
                <a:latin typeface="Agrandir Narrow Heavy"/>
              </a:rPr>
              <a:t>QUESTION 4</a:t>
            </a:r>
          </a:p>
        </p:txBody>
      </p:sp>
      <p:sp>
        <p:nvSpPr>
          <p:cNvPr id="6" name="TextBox 6"/>
          <p:cNvSpPr txBox="1"/>
          <p:nvPr/>
        </p:nvSpPr>
        <p:spPr>
          <a:xfrm>
            <a:off x="3669063" y="2639583"/>
            <a:ext cx="14618937" cy="1373027"/>
          </a:xfrm>
          <a:prstGeom prst="rect">
            <a:avLst/>
          </a:prstGeom>
        </p:spPr>
        <p:txBody>
          <a:bodyPr lIns="0" tIns="0" rIns="0" bIns="0" rtlCol="0" anchor="t">
            <a:spAutoFit/>
          </a:bodyPr>
          <a:lstStyle/>
          <a:p>
            <a:pPr marL="0" lvl="1" indent="0">
              <a:lnSpc>
                <a:spcPts val="5161"/>
              </a:lnSpc>
              <a:spcBef>
                <a:spcPct val="0"/>
              </a:spcBef>
            </a:pPr>
            <a:r>
              <a:rPr lang="en-US" sz="3687">
                <a:solidFill>
                  <a:srgbClr val="1F222B"/>
                </a:solidFill>
                <a:latin typeface="Agrandir Bold"/>
              </a:rPr>
              <a:t>How many movies were produced in the USA or India in the year 2019?</a:t>
            </a:r>
          </a:p>
        </p:txBody>
      </p:sp>
      <p:sp>
        <p:nvSpPr>
          <p:cNvPr id="7" name="TextBox 7"/>
          <p:cNvSpPr txBox="1"/>
          <p:nvPr/>
        </p:nvSpPr>
        <p:spPr>
          <a:xfrm>
            <a:off x="14459795" y="5513018"/>
            <a:ext cx="2285532" cy="803211"/>
          </a:xfrm>
          <a:prstGeom prst="rect">
            <a:avLst/>
          </a:prstGeom>
        </p:spPr>
        <p:txBody>
          <a:bodyPr lIns="0" tIns="0" rIns="0" bIns="0" rtlCol="0" anchor="t">
            <a:spAutoFit/>
          </a:bodyPr>
          <a:lstStyle/>
          <a:p>
            <a:pPr marL="0" lvl="0" indent="0" algn="ctr">
              <a:lnSpc>
                <a:spcPts val="5000"/>
              </a:lnSpc>
              <a:spcBef>
                <a:spcPct val="0"/>
              </a:spcBef>
            </a:pPr>
            <a:r>
              <a:rPr lang="en-US" sz="5000" u="none" strike="noStrike">
                <a:solidFill>
                  <a:srgbClr val="FFBE24"/>
                </a:solidFill>
                <a:latin typeface="Agrandir Narrow Heavy"/>
              </a:rPr>
              <a:t>QUERY</a:t>
            </a:r>
          </a:p>
        </p:txBody>
      </p:sp>
      <p:sp>
        <p:nvSpPr>
          <p:cNvPr id="8" name="TextBox 8"/>
          <p:cNvSpPr txBox="1"/>
          <p:nvPr/>
        </p:nvSpPr>
        <p:spPr>
          <a:xfrm>
            <a:off x="7547396" y="8199578"/>
            <a:ext cx="3193209" cy="803211"/>
          </a:xfrm>
          <a:prstGeom prst="rect">
            <a:avLst/>
          </a:prstGeom>
        </p:spPr>
        <p:txBody>
          <a:bodyPr lIns="0" tIns="0" rIns="0" bIns="0" rtlCol="0" anchor="t">
            <a:spAutoFit/>
          </a:bodyPr>
          <a:lstStyle/>
          <a:p>
            <a:pPr marL="0" lvl="0" indent="0" algn="ctr">
              <a:lnSpc>
                <a:spcPts val="5000"/>
              </a:lnSpc>
              <a:spcBef>
                <a:spcPct val="0"/>
              </a:spcBef>
            </a:pPr>
            <a:r>
              <a:rPr lang="en-US" sz="5000">
                <a:solidFill>
                  <a:srgbClr val="FFBE24"/>
                </a:solidFill>
                <a:latin typeface="Agrandir Narrow Heavy"/>
              </a:rPr>
              <a:t>RESULT</a:t>
            </a:r>
          </a:p>
        </p:txBody>
      </p:sp>
      <p:sp>
        <p:nvSpPr>
          <p:cNvPr id="9" name="Freeform 9"/>
          <p:cNvSpPr/>
          <p:nvPr/>
        </p:nvSpPr>
        <p:spPr>
          <a:xfrm rot="-555794">
            <a:off x="483238" y="542048"/>
            <a:ext cx="2561123" cy="3526503"/>
          </a:xfrm>
          <a:custGeom>
            <a:avLst/>
            <a:gdLst/>
            <a:ahLst/>
            <a:cxnLst/>
            <a:rect l="l" t="t" r="r" b="b"/>
            <a:pathLst>
              <a:path w="2561123" h="3526503">
                <a:moveTo>
                  <a:pt x="0" y="0"/>
                </a:moveTo>
                <a:lnTo>
                  <a:pt x="2561123" y="0"/>
                </a:lnTo>
                <a:lnTo>
                  <a:pt x="2561123" y="3526503"/>
                </a:lnTo>
                <a:lnTo>
                  <a:pt x="0" y="35265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351411">
            <a:off x="2849678" y="6590072"/>
            <a:ext cx="3057601" cy="3550190"/>
          </a:xfrm>
          <a:custGeom>
            <a:avLst/>
            <a:gdLst/>
            <a:ahLst/>
            <a:cxnLst/>
            <a:rect l="l" t="t" r="r" b="b"/>
            <a:pathLst>
              <a:path w="3057601" h="3550190">
                <a:moveTo>
                  <a:pt x="0" y="0"/>
                </a:moveTo>
                <a:lnTo>
                  <a:pt x="3057602" y="0"/>
                </a:lnTo>
                <a:lnTo>
                  <a:pt x="3057602" y="3550190"/>
                </a:lnTo>
                <a:lnTo>
                  <a:pt x="0" y="3550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828</Words>
  <Application>Microsoft Office PowerPoint</Application>
  <PresentationFormat>Custom</PresentationFormat>
  <Paragraphs>125</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Quicksand Bold</vt:lpstr>
      <vt:lpstr>Calibri</vt:lpstr>
      <vt:lpstr>Agrandir Bold</vt:lpstr>
      <vt:lpstr>Agrandir Heavy</vt:lpstr>
      <vt:lpstr>Agrandir Narrow Heavy</vt:lpstr>
      <vt:lpstr>Quicksand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Yellow and Red Illustrative Genres of Film Activity Quiz Presentation</dc:title>
  <cp:lastModifiedBy>bhavesh mewara</cp:lastModifiedBy>
  <cp:revision>2</cp:revision>
  <dcterms:created xsi:type="dcterms:W3CDTF">2006-08-16T00:00:00Z</dcterms:created>
  <dcterms:modified xsi:type="dcterms:W3CDTF">2024-05-02T13:09:34Z</dcterms:modified>
  <dc:identifier>DAGEEHU5XlM</dc:identifier>
</cp:coreProperties>
</file>